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saveSubsetFonts="1">
  <p:sldMasterIdLst>
    <p:sldMasterId id="2147483684" r:id="rId1"/>
    <p:sldMasterId id="214748369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239625" cy="7019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51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AC"/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67"/>
      </p:cViewPr>
      <p:guideLst>
        <p:guide orient="horz" pos="2211"/>
        <p:guide pos="3856"/>
        <p:guide orient="horz" pos="510"/>
        <p:guide orient="horz" pos="9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B0F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B0F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r="48196"/>
          <a:stretch>
            <a:fillRect/>
          </a:stretch>
        </p:blipFill>
        <p:spPr>
          <a:xfrm flipH="1">
            <a:off x="-2" y="1224366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45947"/>
          <a:stretch>
            <a:fillRect/>
          </a:stretch>
        </p:blipFill>
        <p:spPr>
          <a:xfrm flipV="1">
            <a:off x="7357697" y="578051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8586" t="45947"/>
          <a:stretch>
            <a:fillRect/>
          </a:stretch>
        </p:blipFill>
        <p:spPr>
          <a:xfrm rot="5400000">
            <a:off x="10761274" y="-87394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0C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r="48196"/>
          <a:stretch>
            <a:fillRect/>
          </a:stretch>
        </p:blipFill>
        <p:spPr>
          <a:xfrm>
            <a:off x="9014440" y="1318614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45947"/>
          <a:stretch>
            <a:fillRect/>
          </a:stretch>
        </p:blipFill>
        <p:spPr>
          <a:xfrm flipV="1">
            <a:off x="1977531" y="557400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8586" t="45947"/>
          <a:stretch>
            <a:fillRect/>
          </a:stretch>
        </p:blipFill>
        <p:spPr>
          <a:xfrm rot="16200000" flipH="1">
            <a:off x="53627" y="-3246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0C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82" y="1574414"/>
            <a:ext cx="9179719" cy="2443974"/>
          </a:xfrm>
        </p:spPr>
        <p:txBody>
          <a:bodyPr/>
          <a:lstStyle/>
          <a:p>
            <a:r>
              <a:rPr lang="it-IT" sz="7200" dirty="0"/>
              <a:t>P</a:t>
            </a:r>
            <a:r>
              <a:rPr lang="it-IT" dirty="0"/>
              <a:t>REGHIERA </a:t>
            </a:r>
            <a:br>
              <a:rPr lang="it-IT" dirty="0"/>
            </a:br>
            <a:r>
              <a:rPr lang="it-IT" sz="3600" dirty="0"/>
              <a:t>DEL</a:t>
            </a:r>
            <a:r>
              <a:rPr lang="it-IT" dirty="0"/>
              <a:t> </a:t>
            </a:r>
            <a:br>
              <a:rPr lang="it-IT" dirty="0"/>
            </a:br>
            <a:r>
              <a:rPr lang="it-IT" sz="7200" dirty="0"/>
              <a:t>R</a:t>
            </a:r>
            <a:r>
              <a:rPr lang="it-IT" dirty="0"/>
              <a:t>OSARIO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-1"/>
            <a:ext cx="3103672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7714"/>
            <a:ext cx="9741877" cy="682069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Gesù ANNUNCIA IL REGNO di Dio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59621"/>
            <a:ext cx="8207829" cy="4670387"/>
          </a:xfrm>
        </p:spPr>
        <p:txBody>
          <a:bodyPr/>
          <a:lstStyle/>
          <a:p>
            <a:pPr marL="0" indent="0">
              <a:buNone/>
              <a:tabLst>
                <a:tab pos="6283325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Marco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(1,14-15)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dirty="0"/>
              <a:t>Dopo che Giovanni fu arrestato,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Gesù andò nella Galilea, </a:t>
            </a:r>
            <a:br>
              <a:rPr lang="it-IT" dirty="0"/>
            </a:br>
            <a:r>
              <a:rPr lang="it-IT" dirty="0"/>
              <a:t>proclamando il vangelo di Dio, e diceva: </a:t>
            </a:r>
          </a:p>
          <a:p>
            <a:pPr marL="0" indent="0">
              <a:buNone/>
            </a:pPr>
            <a:r>
              <a:rPr lang="it-IT" dirty="0">
                <a:latin typeface="Franklin Gothic Heavy" panose="020B0903020102020204" pitchFamily="34" charset="0"/>
              </a:rPr>
              <a:t>«Il tempo è compiuto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>
                <a:latin typeface="Franklin Gothic Heavy" panose="020B0903020102020204" pitchFamily="34" charset="0"/>
              </a:rPr>
              <a:t>e il regno di Dio è vicino;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>
                <a:latin typeface="Franklin Gothic Heavy" panose="020B0903020102020204" pitchFamily="34" charset="0"/>
              </a:rPr>
              <a:t>convertitevi e credete nel Vangelo».</a:t>
            </a: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1A0C188F-65FD-8F4B-1FDE-B667A61459B0}"/>
              </a:ext>
            </a:extLst>
          </p:cNvPr>
          <p:cNvSpPr txBox="1">
            <a:spLocks/>
          </p:cNvSpPr>
          <p:nvPr/>
        </p:nvSpPr>
        <p:spPr>
          <a:xfrm>
            <a:off x="543959" y="446748"/>
            <a:ext cx="11151705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Terzo mistero della luce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DAD7B8-33E1-B9EB-7CD9-C7C40D5E1371}"/>
              </a:ext>
            </a:extLst>
          </p:cNvPr>
          <p:cNvSpPr/>
          <p:nvPr/>
        </p:nvSpPr>
        <p:spPr>
          <a:xfrm>
            <a:off x="8112363" y="1859621"/>
            <a:ext cx="3980322" cy="4880225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0322" h="4880225">
                <a:moveTo>
                  <a:pt x="528204" y="748847"/>
                </a:moveTo>
                <a:cubicBezTo>
                  <a:pt x="696015" y="563912"/>
                  <a:pt x="584712" y="494678"/>
                  <a:pt x="877525" y="369870"/>
                </a:cubicBezTo>
                <a:cubicBezTo>
                  <a:pt x="1170338" y="245062"/>
                  <a:pt x="1797063" y="77251"/>
                  <a:pt x="2285085" y="0"/>
                </a:cubicBezTo>
                <a:cubicBezTo>
                  <a:pt x="3107017" y="150298"/>
                  <a:pt x="3394695" y="12921"/>
                  <a:pt x="3980322" y="605008"/>
                </a:cubicBezTo>
                <a:lnTo>
                  <a:pt x="3939225" y="4880225"/>
                </a:lnTo>
                <a:lnTo>
                  <a:pt x="2301945" y="4845056"/>
                </a:lnTo>
                <a:cubicBezTo>
                  <a:pt x="1643455" y="4770964"/>
                  <a:pt x="903386" y="4468733"/>
                  <a:pt x="902683" y="4259825"/>
                </a:cubicBezTo>
                <a:cubicBezTo>
                  <a:pt x="901980" y="4050917"/>
                  <a:pt x="-2651" y="4102354"/>
                  <a:pt x="6" y="3626779"/>
                </a:cubicBezTo>
                <a:cubicBezTo>
                  <a:pt x="1411" y="2945260"/>
                  <a:pt x="2817" y="2263740"/>
                  <a:pt x="4222" y="1582221"/>
                </a:cubicBezTo>
                <a:cubicBezTo>
                  <a:pt x="178883" y="1304430"/>
                  <a:pt x="14496" y="903348"/>
                  <a:pt x="528204" y="748847"/>
                </a:cubicBezTo>
                <a:close/>
              </a:path>
            </a:pathLst>
          </a:custGeom>
          <a:blipFill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4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20" y="548666"/>
            <a:ext cx="10461172" cy="6063150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73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I</a:t>
            </a:r>
            <a:r>
              <a:rPr lang="it-IT" dirty="0"/>
              <a:t>l messaggio di questo mistero c’invita a riflettere su due temi: </a:t>
            </a:r>
            <a:br>
              <a:rPr lang="it-IT" dirty="0"/>
            </a:br>
            <a:r>
              <a:rPr lang="it-IT" dirty="0"/>
              <a:t>il tempo e la conversione. </a:t>
            </a:r>
          </a:p>
          <a:p>
            <a:pPr marL="0" indent="0">
              <a:lnSpc>
                <a:spcPts val="3073"/>
              </a:lnSpc>
              <a:spcBef>
                <a:spcPts val="0"/>
              </a:spcBef>
              <a:buNone/>
            </a:pPr>
            <a:r>
              <a:rPr lang="it-IT" dirty="0"/>
              <a:t>Il </a:t>
            </a:r>
            <a:r>
              <a:rPr lang="it-IT" dirty="0">
                <a:latin typeface="Franklin Gothic Heavy" panose="020B0903020102020204" pitchFamily="34" charset="0"/>
              </a:rPr>
              <a:t>«tempo compiuto» </a:t>
            </a:r>
            <a:r>
              <a:rPr lang="it-IT" dirty="0"/>
              <a:t>è il momento storico che coincide </a:t>
            </a:r>
            <a:br>
              <a:rPr lang="it-IT" dirty="0"/>
            </a:br>
            <a:r>
              <a:rPr lang="it-IT" dirty="0"/>
              <a:t>con Gesù: Dio ha mandato suo Figlio, </a:t>
            </a:r>
            <a:br>
              <a:rPr lang="it-IT" dirty="0"/>
            </a:br>
            <a:r>
              <a:rPr lang="it-IT" dirty="0"/>
              <a:t>il suo Regno si è fatto più che mai vicino, è  presente. </a:t>
            </a:r>
          </a:p>
          <a:p>
            <a:pPr marL="0" indent="0">
              <a:lnSpc>
                <a:spcPts val="3073"/>
              </a:lnSpc>
              <a:spcBef>
                <a:spcPts val="0"/>
              </a:spcBef>
              <a:buNone/>
            </a:pPr>
            <a:r>
              <a:rPr lang="it-IT" dirty="0"/>
              <a:t>È compiuto il tempo della salvezza, perché Gesù è arrivato. </a:t>
            </a:r>
          </a:p>
          <a:p>
            <a:pPr marL="0" indent="0">
              <a:lnSpc>
                <a:spcPts val="3073"/>
              </a:lnSpc>
              <a:spcBef>
                <a:spcPts val="0"/>
              </a:spcBef>
              <a:buNone/>
            </a:pPr>
            <a:r>
              <a:rPr lang="it-IT" dirty="0"/>
              <a:t>A volte rischiamo di non vederlo perché attendiamo </a:t>
            </a:r>
            <a:br>
              <a:rPr lang="it-IT" dirty="0"/>
            </a:br>
            <a:r>
              <a:rPr lang="it-IT" dirty="0"/>
              <a:t>solo ciò che noi programmiamo, </a:t>
            </a:r>
            <a:br>
              <a:rPr lang="it-IT" dirty="0"/>
            </a:br>
            <a:r>
              <a:rPr lang="it-IT" dirty="0"/>
              <a:t>forse ci arriverà solo ciò che noi attendavamo. </a:t>
            </a:r>
          </a:p>
          <a:p>
            <a:pPr marL="0" indent="0">
              <a:lnSpc>
                <a:spcPts val="3073"/>
              </a:lnSpc>
              <a:spcBef>
                <a:spcPts val="0"/>
              </a:spcBef>
              <a:buNone/>
            </a:pPr>
            <a:r>
              <a:rPr lang="it-IT" dirty="0"/>
              <a:t>Ma se confidiamo in Dio, capiterà ciò che neppure speravamo! </a:t>
            </a:r>
          </a:p>
          <a:p>
            <a:pPr marL="0" indent="0" algn="r">
              <a:lnSpc>
                <a:spcPts val="2873"/>
              </a:lnSpc>
              <a:spcBef>
                <a:spcPts val="1000"/>
              </a:spcBef>
              <a:buNone/>
            </a:pPr>
            <a:r>
              <a:rPr lang="it-IT" i="1" dirty="0">
                <a:solidFill>
                  <a:srgbClr val="C00000"/>
                </a:solidFill>
              </a:rPr>
              <a:t>Pregando questa decina del Rosario, chiediamo al Signore di aiutarci a comprendere, alla luce della fede, il tempo di grazia  che viviamo, cercando ogni giorno di convertirci a Lui nell’attesa del Tempo nuovo che vivremo in cielo.</a:t>
            </a:r>
          </a:p>
          <a:p>
            <a:pPr marL="0" indent="0" algn="r">
              <a:spcBef>
                <a:spcPts val="6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3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512956"/>
            <a:ext cx="8950015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N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OSTRA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IGNORA,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unica speranza, noi ti supplichiamo: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illumina le nostre menti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/>
              <a:t>con lo splendore della tua grazia,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purifica le nostre anime </a:t>
            </a:r>
            <a:br>
              <a:rPr lang="it-IT" dirty="0"/>
            </a:br>
            <a:r>
              <a:rPr lang="it-IT" dirty="0"/>
              <a:t>con il candore della tua purezza,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riscalda i nostri cuori </a:t>
            </a:r>
            <a:br>
              <a:rPr lang="it-IT" dirty="0"/>
            </a:br>
            <a:r>
              <a:rPr lang="it-IT" dirty="0"/>
              <a:t>con il calore della tua visita.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La medicina della tua misericordia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guarisca le ferite del peccato</a:t>
            </a:r>
            <a:r>
              <a:rPr lang="it-IT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Così potremo giungere alla gloria della festa eterna, </a:t>
            </a:r>
            <a:br>
              <a:rPr lang="it-IT" dirty="0"/>
            </a:br>
            <a:r>
              <a:rPr lang="it-IT" dirty="0"/>
              <a:t>con l'aiuto di colui che volle nascere da te, </a:t>
            </a:r>
            <a:br>
              <a:rPr lang="it-IT" dirty="0"/>
            </a:br>
            <a:r>
              <a:rPr lang="it-IT" dirty="0"/>
              <a:t>o Vergine gloriosa. </a:t>
            </a: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  <a:latin typeface="Franklin Gothic Heavy" panose="020B0903020102020204" pitchFamily="34" charset="0"/>
              </a:rPr>
              <a:t>A lui onore e gloria per i secoli eterni. </a:t>
            </a:r>
            <a:r>
              <a:rPr lang="it-IT" dirty="0"/>
              <a:t>Amen. </a:t>
            </a:r>
          </a:p>
          <a:p>
            <a:endParaRPr lang="it-IT" dirty="0"/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6462"/>
            <a:ext cx="11154508" cy="647060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Gesù si TRASFIGURA davanti ai discepoli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7173913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Matteo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(17, 1-4)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«Gesù prese con sé Pietro, </a:t>
            </a:r>
            <a:br>
              <a:rPr lang="it-IT" dirty="0"/>
            </a:br>
            <a:r>
              <a:rPr lang="it-IT" dirty="0"/>
              <a:t>Giacomo e Giovanni suo fratello </a:t>
            </a:r>
            <a:br>
              <a:rPr lang="it-IT" dirty="0"/>
            </a:br>
            <a:r>
              <a:rPr lang="it-IT" dirty="0"/>
              <a:t>e li condusse in disparte, su un alto monte.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E fu trasfigurato davanti a loro: </a:t>
            </a:r>
            <a:br>
              <a:rPr lang="it-IT" dirty="0"/>
            </a:br>
            <a:r>
              <a:rPr lang="it-IT" dirty="0"/>
              <a:t>il suo volto brillò come il sole </a:t>
            </a:r>
            <a:br>
              <a:rPr lang="it-IT" dirty="0"/>
            </a:br>
            <a:r>
              <a:rPr lang="it-IT" dirty="0"/>
              <a:t>e le sue vesti divennero candide come la luce.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Ed ecco, apparvero loro Mosè ed Elia, </a:t>
            </a:r>
            <a:br>
              <a:rPr lang="it-IT" dirty="0"/>
            </a:br>
            <a:r>
              <a:rPr lang="it-IT" dirty="0"/>
              <a:t>che conversavano con lui.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Prendendo la parola, Pietro disse a Gesù: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“Signore, è bello per noi essere qui!”».</a:t>
            </a: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D7B63378-9C33-4E2A-AD15-9E09EBDD0CF1}"/>
              </a:ext>
            </a:extLst>
          </p:cNvPr>
          <p:cNvSpPr txBox="1">
            <a:spLocks/>
          </p:cNvSpPr>
          <p:nvPr/>
        </p:nvSpPr>
        <p:spPr>
          <a:xfrm>
            <a:off x="545547" y="384410"/>
            <a:ext cx="11151705" cy="4806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Quarto mistero della luce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E1EAC-2D5F-B119-4CC1-FE84AA7BE777}"/>
              </a:ext>
            </a:extLst>
          </p:cNvPr>
          <p:cNvSpPr/>
          <p:nvPr/>
        </p:nvSpPr>
        <p:spPr>
          <a:xfrm>
            <a:off x="8051367" y="2192215"/>
            <a:ext cx="4001441" cy="4547631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325390 w 4003767"/>
              <a:gd name="connsiteY5" fmla="*/ 4845056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606743 w 4003767"/>
              <a:gd name="connsiteY5" fmla="*/ 4868502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53 w 4003771"/>
              <a:gd name="connsiteY0" fmla="*/ 748847 h 4880225"/>
              <a:gd name="connsiteX1" fmla="*/ 900974 w 4003771"/>
              <a:gd name="connsiteY1" fmla="*/ 369870 h 4880225"/>
              <a:gd name="connsiteX2" fmla="*/ 2308534 w 4003771"/>
              <a:gd name="connsiteY2" fmla="*/ 0 h 4880225"/>
              <a:gd name="connsiteX3" fmla="*/ 4003771 w 4003771"/>
              <a:gd name="connsiteY3" fmla="*/ 605008 h 4880225"/>
              <a:gd name="connsiteX4" fmla="*/ 3962674 w 4003771"/>
              <a:gd name="connsiteY4" fmla="*/ 4880225 h 4880225"/>
              <a:gd name="connsiteX5" fmla="*/ 2606747 w 4003771"/>
              <a:gd name="connsiteY5" fmla="*/ 4868502 h 4880225"/>
              <a:gd name="connsiteX6" fmla="*/ 926132 w 4003771"/>
              <a:gd name="connsiteY6" fmla="*/ 4259825 h 4880225"/>
              <a:gd name="connsiteX7" fmla="*/ 9 w 4003771"/>
              <a:gd name="connsiteY7" fmla="*/ 2829610 h 4880225"/>
              <a:gd name="connsiteX8" fmla="*/ 27671 w 4003771"/>
              <a:gd name="connsiteY8" fmla="*/ 1582221 h 4880225"/>
              <a:gd name="connsiteX9" fmla="*/ 551653 w 4003771"/>
              <a:gd name="connsiteY9" fmla="*/ 748847 h 4880225"/>
              <a:gd name="connsiteX0" fmla="*/ 551653 w 3968602"/>
              <a:gd name="connsiteY0" fmla="*/ 1230443 h 5361821"/>
              <a:gd name="connsiteX1" fmla="*/ 900974 w 3968602"/>
              <a:gd name="connsiteY1" fmla="*/ 851466 h 5361821"/>
              <a:gd name="connsiteX2" fmla="*/ 2308534 w 3968602"/>
              <a:gd name="connsiteY2" fmla="*/ 481596 h 5361821"/>
              <a:gd name="connsiteX3" fmla="*/ 3968602 w 3968602"/>
              <a:gd name="connsiteY3" fmla="*/ 183927 h 5361821"/>
              <a:gd name="connsiteX4" fmla="*/ 3962674 w 3968602"/>
              <a:gd name="connsiteY4" fmla="*/ 5361821 h 5361821"/>
              <a:gd name="connsiteX5" fmla="*/ 2606747 w 3968602"/>
              <a:gd name="connsiteY5" fmla="*/ 5350098 h 5361821"/>
              <a:gd name="connsiteX6" fmla="*/ 926132 w 3968602"/>
              <a:gd name="connsiteY6" fmla="*/ 4741421 h 5361821"/>
              <a:gd name="connsiteX7" fmla="*/ 9 w 3968602"/>
              <a:gd name="connsiteY7" fmla="*/ 3311206 h 5361821"/>
              <a:gd name="connsiteX8" fmla="*/ 27671 w 3968602"/>
              <a:gd name="connsiteY8" fmla="*/ 2063817 h 5361821"/>
              <a:gd name="connsiteX9" fmla="*/ 551653 w 3968602"/>
              <a:gd name="connsiteY9" fmla="*/ 1230443 h 5361821"/>
              <a:gd name="connsiteX0" fmla="*/ 551653 w 3968602"/>
              <a:gd name="connsiteY0" fmla="*/ 1236718 h 5368096"/>
              <a:gd name="connsiteX1" fmla="*/ 900974 w 3968602"/>
              <a:gd name="connsiteY1" fmla="*/ 857741 h 5368096"/>
              <a:gd name="connsiteX2" fmla="*/ 2191303 w 3968602"/>
              <a:gd name="connsiteY2" fmla="*/ 440979 h 5368096"/>
              <a:gd name="connsiteX3" fmla="*/ 3968602 w 3968602"/>
              <a:gd name="connsiteY3" fmla="*/ 190202 h 5368096"/>
              <a:gd name="connsiteX4" fmla="*/ 3962674 w 3968602"/>
              <a:gd name="connsiteY4" fmla="*/ 5368096 h 5368096"/>
              <a:gd name="connsiteX5" fmla="*/ 2606747 w 3968602"/>
              <a:gd name="connsiteY5" fmla="*/ 5356373 h 5368096"/>
              <a:gd name="connsiteX6" fmla="*/ 926132 w 3968602"/>
              <a:gd name="connsiteY6" fmla="*/ 4747696 h 5368096"/>
              <a:gd name="connsiteX7" fmla="*/ 9 w 3968602"/>
              <a:gd name="connsiteY7" fmla="*/ 3317481 h 5368096"/>
              <a:gd name="connsiteX8" fmla="*/ 27671 w 3968602"/>
              <a:gd name="connsiteY8" fmla="*/ 2070092 h 5368096"/>
              <a:gd name="connsiteX9" fmla="*/ 551653 w 3968602"/>
              <a:gd name="connsiteY9" fmla="*/ 1236718 h 5368096"/>
              <a:gd name="connsiteX0" fmla="*/ 551653 w 3968602"/>
              <a:gd name="connsiteY0" fmla="*/ 1289308 h 5420686"/>
              <a:gd name="connsiteX1" fmla="*/ 900974 w 3968602"/>
              <a:gd name="connsiteY1" fmla="*/ 910331 h 5420686"/>
              <a:gd name="connsiteX2" fmla="*/ 2191303 w 3968602"/>
              <a:gd name="connsiteY2" fmla="*/ 493569 h 5420686"/>
              <a:gd name="connsiteX3" fmla="*/ 3968602 w 3968602"/>
              <a:gd name="connsiteY3" fmla="*/ 242792 h 5420686"/>
              <a:gd name="connsiteX4" fmla="*/ 3962674 w 3968602"/>
              <a:gd name="connsiteY4" fmla="*/ 5420686 h 5420686"/>
              <a:gd name="connsiteX5" fmla="*/ 2606747 w 3968602"/>
              <a:gd name="connsiteY5" fmla="*/ 5408963 h 5420686"/>
              <a:gd name="connsiteX6" fmla="*/ 926132 w 3968602"/>
              <a:gd name="connsiteY6" fmla="*/ 4800286 h 5420686"/>
              <a:gd name="connsiteX7" fmla="*/ 9 w 3968602"/>
              <a:gd name="connsiteY7" fmla="*/ 3370071 h 5420686"/>
              <a:gd name="connsiteX8" fmla="*/ 27671 w 3968602"/>
              <a:gd name="connsiteY8" fmla="*/ 2122682 h 5420686"/>
              <a:gd name="connsiteX9" fmla="*/ 551653 w 3968602"/>
              <a:gd name="connsiteY9" fmla="*/ 1289308 h 5420686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77580 h 5208958"/>
              <a:gd name="connsiteX1" fmla="*/ 900974 w 3968602"/>
              <a:gd name="connsiteY1" fmla="*/ 698603 h 5208958"/>
              <a:gd name="connsiteX2" fmla="*/ 3140873 w 3968602"/>
              <a:gd name="connsiteY2" fmla="*/ 47379 h 5208958"/>
              <a:gd name="connsiteX3" fmla="*/ 3968602 w 3968602"/>
              <a:gd name="connsiteY3" fmla="*/ 31064 h 5208958"/>
              <a:gd name="connsiteX4" fmla="*/ 3962674 w 3968602"/>
              <a:gd name="connsiteY4" fmla="*/ 5208958 h 5208958"/>
              <a:gd name="connsiteX5" fmla="*/ 2606747 w 3968602"/>
              <a:gd name="connsiteY5" fmla="*/ 5197235 h 5208958"/>
              <a:gd name="connsiteX6" fmla="*/ 926132 w 3968602"/>
              <a:gd name="connsiteY6" fmla="*/ 4588558 h 5208958"/>
              <a:gd name="connsiteX7" fmla="*/ 9 w 3968602"/>
              <a:gd name="connsiteY7" fmla="*/ 3158343 h 5208958"/>
              <a:gd name="connsiteX8" fmla="*/ 27671 w 3968602"/>
              <a:gd name="connsiteY8" fmla="*/ 1910954 h 5208958"/>
              <a:gd name="connsiteX9" fmla="*/ 551653 w 3968602"/>
              <a:gd name="connsiteY9" fmla="*/ 1077580 h 5208958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507827 w 3968602"/>
              <a:gd name="connsiteY2" fmla="*/ 51484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80325"/>
              <a:gd name="connsiteY0" fmla="*/ 1023988 h 5155366"/>
              <a:gd name="connsiteX1" fmla="*/ 900974 w 3980325"/>
              <a:gd name="connsiteY1" fmla="*/ 645011 h 5155366"/>
              <a:gd name="connsiteX2" fmla="*/ 2507827 w 3980325"/>
              <a:gd name="connsiteY2" fmla="*/ 28956 h 5155366"/>
              <a:gd name="connsiteX3" fmla="*/ 3980325 w 3980325"/>
              <a:gd name="connsiteY3" fmla="*/ 739472 h 5155366"/>
              <a:gd name="connsiteX4" fmla="*/ 3962674 w 3980325"/>
              <a:gd name="connsiteY4" fmla="*/ 5155366 h 5155366"/>
              <a:gd name="connsiteX5" fmla="*/ 2606747 w 3980325"/>
              <a:gd name="connsiteY5" fmla="*/ 5143643 h 5155366"/>
              <a:gd name="connsiteX6" fmla="*/ 926132 w 3980325"/>
              <a:gd name="connsiteY6" fmla="*/ 4534966 h 5155366"/>
              <a:gd name="connsiteX7" fmla="*/ 9 w 3980325"/>
              <a:gd name="connsiteY7" fmla="*/ 3104751 h 5155366"/>
              <a:gd name="connsiteX8" fmla="*/ 27671 w 3980325"/>
              <a:gd name="connsiteY8" fmla="*/ 1857362 h 5155366"/>
              <a:gd name="connsiteX9" fmla="*/ 551653 w 3980325"/>
              <a:gd name="connsiteY9" fmla="*/ 1023988 h 5155366"/>
              <a:gd name="connsiteX0" fmla="*/ 551653 w 3980325"/>
              <a:gd name="connsiteY0" fmla="*/ 832496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9" fmla="*/ 551653 w 3980325"/>
              <a:gd name="connsiteY9" fmla="*/ 832496 h 4963874"/>
              <a:gd name="connsiteX0" fmla="*/ 27671 w 3980325"/>
              <a:gd name="connsiteY0" fmla="*/ 1665870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0" fmla="*/ 27671 w 3980325"/>
              <a:gd name="connsiteY0" fmla="*/ 1648082 h 4946086"/>
              <a:gd name="connsiteX1" fmla="*/ 900974 w 3980325"/>
              <a:gd name="connsiteY1" fmla="*/ 435731 h 4946086"/>
              <a:gd name="connsiteX2" fmla="*/ 1909950 w 3980325"/>
              <a:gd name="connsiteY2" fmla="*/ 18969 h 4946086"/>
              <a:gd name="connsiteX3" fmla="*/ 3980325 w 3980325"/>
              <a:gd name="connsiteY3" fmla="*/ 1221853 h 4946086"/>
              <a:gd name="connsiteX4" fmla="*/ 3962674 w 3980325"/>
              <a:gd name="connsiteY4" fmla="*/ 4946086 h 4946086"/>
              <a:gd name="connsiteX5" fmla="*/ 2606747 w 3980325"/>
              <a:gd name="connsiteY5" fmla="*/ 4934363 h 4946086"/>
              <a:gd name="connsiteX6" fmla="*/ 926132 w 3980325"/>
              <a:gd name="connsiteY6" fmla="*/ 4325686 h 4946086"/>
              <a:gd name="connsiteX7" fmla="*/ 9 w 3980325"/>
              <a:gd name="connsiteY7" fmla="*/ 2895471 h 4946086"/>
              <a:gd name="connsiteX8" fmla="*/ 27671 w 3980325"/>
              <a:gd name="connsiteY8" fmla="*/ 1648082 h 4946086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2 w 3980338"/>
              <a:gd name="connsiteY0" fmla="*/ 2919245 h 4969860"/>
              <a:gd name="connsiteX1" fmla="*/ 900987 w 3980338"/>
              <a:gd name="connsiteY1" fmla="*/ 459505 h 4969860"/>
              <a:gd name="connsiteX2" fmla="*/ 1909963 w 3980338"/>
              <a:gd name="connsiteY2" fmla="*/ 42743 h 4969860"/>
              <a:gd name="connsiteX3" fmla="*/ 3980338 w 3980338"/>
              <a:gd name="connsiteY3" fmla="*/ 1245627 h 4969860"/>
              <a:gd name="connsiteX4" fmla="*/ 3962687 w 3980338"/>
              <a:gd name="connsiteY4" fmla="*/ 4969860 h 4969860"/>
              <a:gd name="connsiteX5" fmla="*/ 2606760 w 3980338"/>
              <a:gd name="connsiteY5" fmla="*/ 4958137 h 4969860"/>
              <a:gd name="connsiteX6" fmla="*/ 926145 w 3980338"/>
              <a:gd name="connsiteY6" fmla="*/ 4349460 h 4969860"/>
              <a:gd name="connsiteX7" fmla="*/ 22 w 3980338"/>
              <a:gd name="connsiteY7" fmla="*/ 2919245 h 4969860"/>
              <a:gd name="connsiteX0" fmla="*/ 1783 w 3982099"/>
              <a:gd name="connsiteY0" fmla="*/ 2919245 h 4969860"/>
              <a:gd name="connsiteX1" fmla="*/ 902748 w 3982099"/>
              <a:gd name="connsiteY1" fmla="*/ 459505 h 4969860"/>
              <a:gd name="connsiteX2" fmla="*/ 1911724 w 3982099"/>
              <a:gd name="connsiteY2" fmla="*/ 42743 h 4969860"/>
              <a:gd name="connsiteX3" fmla="*/ 3982099 w 3982099"/>
              <a:gd name="connsiteY3" fmla="*/ 1245627 h 4969860"/>
              <a:gd name="connsiteX4" fmla="*/ 3964448 w 3982099"/>
              <a:gd name="connsiteY4" fmla="*/ 4969860 h 4969860"/>
              <a:gd name="connsiteX5" fmla="*/ 2608521 w 3982099"/>
              <a:gd name="connsiteY5" fmla="*/ 4958137 h 4969860"/>
              <a:gd name="connsiteX6" fmla="*/ 927906 w 3982099"/>
              <a:gd name="connsiteY6" fmla="*/ 4349460 h 4969860"/>
              <a:gd name="connsiteX7" fmla="*/ 1783 w 3982099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2165 w 3982481"/>
              <a:gd name="connsiteY0" fmla="*/ 2919245 h 4969860"/>
              <a:gd name="connsiteX1" fmla="*/ 903130 w 3982481"/>
              <a:gd name="connsiteY1" fmla="*/ 459505 h 4969860"/>
              <a:gd name="connsiteX2" fmla="*/ 1912106 w 3982481"/>
              <a:gd name="connsiteY2" fmla="*/ 42743 h 4969860"/>
              <a:gd name="connsiteX3" fmla="*/ 3982481 w 3982481"/>
              <a:gd name="connsiteY3" fmla="*/ 1245627 h 4969860"/>
              <a:gd name="connsiteX4" fmla="*/ 3964830 w 3982481"/>
              <a:gd name="connsiteY4" fmla="*/ 4969860 h 4969860"/>
              <a:gd name="connsiteX5" fmla="*/ 2608903 w 3982481"/>
              <a:gd name="connsiteY5" fmla="*/ 4958137 h 4969860"/>
              <a:gd name="connsiteX6" fmla="*/ 928288 w 3982481"/>
              <a:gd name="connsiteY6" fmla="*/ 4349460 h 4969860"/>
              <a:gd name="connsiteX7" fmla="*/ 2165 w 3982481"/>
              <a:gd name="connsiteY7" fmla="*/ 2919245 h 4969860"/>
              <a:gd name="connsiteX0" fmla="*/ 2165 w 3982481"/>
              <a:gd name="connsiteY0" fmla="*/ 2789112 h 4839727"/>
              <a:gd name="connsiteX1" fmla="*/ 903130 w 3982481"/>
              <a:gd name="connsiteY1" fmla="*/ 329372 h 4839727"/>
              <a:gd name="connsiteX2" fmla="*/ 1783152 w 3982481"/>
              <a:gd name="connsiteY2" fmla="*/ 53287 h 4839727"/>
              <a:gd name="connsiteX3" fmla="*/ 3982481 w 3982481"/>
              <a:gd name="connsiteY3" fmla="*/ 1115494 h 4839727"/>
              <a:gd name="connsiteX4" fmla="*/ 3964830 w 3982481"/>
              <a:gd name="connsiteY4" fmla="*/ 4839727 h 4839727"/>
              <a:gd name="connsiteX5" fmla="*/ 2608903 w 3982481"/>
              <a:gd name="connsiteY5" fmla="*/ 4828004 h 4839727"/>
              <a:gd name="connsiteX6" fmla="*/ 928288 w 3982481"/>
              <a:gd name="connsiteY6" fmla="*/ 4219327 h 4839727"/>
              <a:gd name="connsiteX7" fmla="*/ 2165 w 3982481"/>
              <a:gd name="connsiteY7" fmla="*/ 2789112 h 4839727"/>
              <a:gd name="connsiteX0" fmla="*/ 2165 w 3982481"/>
              <a:gd name="connsiteY0" fmla="*/ 2810501 h 4861116"/>
              <a:gd name="connsiteX1" fmla="*/ 903130 w 3982481"/>
              <a:gd name="connsiteY1" fmla="*/ 350761 h 4861116"/>
              <a:gd name="connsiteX2" fmla="*/ 1841768 w 3982481"/>
              <a:gd name="connsiteY2" fmla="*/ 51230 h 4861116"/>
              <a:gd name="connsiteX3" fmla="*/ 3982481 w 3982481"/>
              <a:gd name="connsiteY3" fmla="*/ 1136883 h 4861116"/>
              <a:gd name="connsiteX4" fmla="*/ 3964830 w 3982481"/>
              <a:gd name="connsiteY4" fmla="*/ 4861116 h 4861116"/>
              <a:gd name="connsiteX5" fmla="*/ 2608903 w 3982481"/>
              <a:gd name="connsiteY5" fmla="*/ 4849393 h 4861116"/>
              <a:gd name="connsiteX6" fmla="*/ 928288 w 3982481"/>
              <a:gd name="connsiteY6" fmla="*/ 4240716 h 4861116"/>
              <a:gd name="connsiteX7" fmla="*/ 2165 w 3982481"/>
              <a:gd name="connsiteY7" fmla="*/ 2810501 h 4861116"/>
              <a:gd name="connsiteX0" fmla="*/ 2165 w 3982481"/>
              <a:gd name="connsiteY0" fmla="*/ 2763783 h 4814398"/>
              <a:gd name="connsiteX1" fmla="*/ 903130 w 3982481"/>
              <a:gd name="connsiteY1" fmla="*/ 304043 h 4814398"/>
              <a:gd name="connsiteX2" fmla="*/ 1841768 w 3982481"/>
              <a:gd name="connsiteY2" fmla="*/ 4512 h 4814398"/>
              <a:gd name="connsiteX3" fmla="*/ 3982481 w 3982481"/>
              <a:gd name="connsiteY3" fmla="*/ 1090165 h 4814398"/>
              <a:gd name="connsiteX4" fmla="*/ 3964830 w 3982481"/>
              <a:gd name="connsiteY4" fmla="*/ 4814398 h 4814398"/>
              <a:gd name="connsiteX5" fmla="*/ 2608903 w 3982481"/>
              <a:gd name="connsiteY5" fmla="*/ 4802675 h 4814398"/>
              <a:gd name="connsiteX6" fmla="*/ 928288 w 3982481"/>
              <a:gd name="connsiteY6" fmla="*/ 4193998 h 4814398"/>
              <a:gd name="connsiteX7" fmla="*/ 2165 w 3982481"/>
              <a:gd name="connsiteY7" fmla="*/ 2763783 h 4814398"/>
              <a:gd name="connsiteX0" fmla="*/ 2165 w 3966053"/>
              <a:gd name="connsiteY0" fmla="*/ 2761230 h 4811845"/>
              <a:gd name="connsiteX1" fmla="*/ 903130 w 3966053"/>
              <a:gd name="connsiteY1" fmla="*/ 301490 h 4811845"/>
              <a:gd name="connsiteX2" fmla="*/ 1841768 w 3966053"/>
              <a:gd name="connsiteY2" fmla="*/ 1959 h 4811845"/>
              <a:gd name="connsiteX3" fmla="*/ 3959035 w 3966053"/>
              <a:gd name="connsiteY3" fmla="*/ 1404135 h 4811845"/>
              <a:gd name="connsiteX4" fmla="*/ 3964830 w 3966053"/>
              <a:gd name="connsiteY4" fmla="*/ 4811845 h 4811845"/>
              <a:gd name="connsiteX5" fmla="*/ 2608903 w 3966053"/>
              <a:gd name="connsiteY5" fmla="*/ 4800122 h 4811845"/>
              <a:gd name="connsiteX6" fmla="*/ 928288 w 3966053"/>
              <a:gd name="connsiteY6" fmla="*/ 4191445 h 4811845"/>
              <a:gd name="connsiteX7" fmla="*/ 2165 w 3966053"/>
              <a:gd name="connsiteY7" fmla="*/ 2761230 h 4811845"/>
              <a:gd name="connsiteX0" fmla="*/ 10 w 3963898"/>
              <a:gd name="connsiteY0" fmla="*/ 2761230 h 4811845"/>
              <a:gd name="connsiteX1" fmla="*/ 1839613 w 3963898"/>
              <a:gd name="connsiteY1" fmla="*/ 1959 h 4811845"/>
              <a:gd name="connsiteX2" fmla="*/ 3956880 w 3963898"/>
              <a:gd name="connsiteY2" fmla="*/ 1404135 h 4811845"/>
              <a:gd name="connsiteX3" fmla="*/ 3962675 w 3963898"/>
              <a:gd name="connsiteY3" fmla="*/ 4811845 h 4811845"/>
              <a:gd name="connsiteX4" fmla="*/ 2606748 w 3963898"/>
              <a:gd name="connsiteY4" fmla="*/ 4800122 h 4811845"/>
              <a:gd name="connsiteX5" fmla="*/ 926133 w 3963898"/>
              <a:gd name="connsiteY5" fmla="*/ 4191445 h 4811845"/>
              <a:gd name="connsiteX6" fmla="*/ 10 w 3963898"/>
              <a:gd name="connsiteY6" fmla="*/ 2761230 h 4811845"/>
              <a:gd name="connsiteX0" fmla="*/ 40753 w 4004641"/>
              <a:gd name="connsiteY0" fmla="*/ 2761230 h 4811845"/>
              <a:gd name="connsiteX1" fmla="*/ 1880356 w 4004641"/>
              <a:gd name="connsiteY1" fmla="*/ 1959 h 4811845"/>
              <a:gd name="connsiteX2" fmla="*/ 3997623 w 4004641"/>
              <a:gd name="connsiteY2" fmla="*/ 1404135 h 4811845"/>
              <a:gd name="connsiteX3" fmla="*/ 4003418 w 4004641"/>
              <a:gd name="connsiteY3" fmla="*/ 4811845 h 4811845"/>
              <a:gd name="connsiteX4" fmla="*/ 2647491 w 4004641"/>
              <a:gd name="connsiteY4" fmla="*/ 4800122 h 4811845"/>
              <a:gd name="connsiteX5" fmla="*/ 966876 w 4004641"/>
              <a:gd name="connsiteY5" fmla="*/ 4191445 h 4811845"/>
              <a:gd name="connsiteX6" fmla="*/ 40753 w 4004641"/>
              <a:gd name="connsiteY6" fmla="*/ 2761230 h 4811845"/>
              <a:gd name="connsiteX0" fmla="*/ 42701 w 4006589"/>
              <a:gd name="connsiteY0" fmla="*/ 2761230 h 4811845"/>
              <a:gd name="connsiteX1" fmla="*/ 1882304 w 4006589"/>
              <a:gd name="connsiteY1" fmla="*/ 1959 h 4811845"/>
              <a:gd name="connsiteX2" fmla="*/ 3999571 w 4006589"/>
              <a:gd name="connsiteY2" fmla="*/ 1404135 h 4811845"/>
              <a:gd name="connsiteX3" fmla="*/ 4005366 w 4006589"/>
              <a:gd name="connsiteY3" fmla="*/ 4811845 h 4811845"/>
              <a:gd name="connsiteX4" fmla="*/ 2649439 w 4006589"/>
              <a:gd name="connsiteY4" fmla="*/ 4800122 h 4811845"/>
              <a:gd name="connsiteX5" fmla="*/ 968824 w 4006589"/>
              <a:gd name="connsiteY5" fmla="*/ 4191445 h 4811845"/>
              <a:gd name="connsiteX6" fmla="*/ 42701 w 4006589"/>
              <a:gd name="connsiteY6" fmla="*/ 2761230 h 4811845"/>
              <a:gd name="connsiteX0" fmla="*/ 37553 w 4001441"/>
              <a:gd name="connsiteY0" fmla="*/ 2761230 h 4811845"/>
              <a:gd name="connsiteX1" fmla="*/ 1877156 w 4001441"/>
              <a:gd name="connsiteY1" fmla="*/ 1959 h 4811845"/>
              <a:gd name="connsiteX2" fmla="*/ 3994423 w 4001441"/>
              <a:gd name="connsiteY2" fmla="*/ 1404135 h 4811845"/>
              <a:gd name="connsiteX3" fmla="*/ 4000218 w 4001441"/>
              <a:gd name="connsiteY3" fmla="*/ 4811845 h 4811845"/>
              <a:gd name="connsiteX4" fmla="*/ 2644291 w 4001441"/>
              <a:gd name="connsiteY4" fmla="*/ 4800122 h 4811845"/>
              <a:gd name="connsiteX5" fmla="*/ 963676 w 4001441"/>
              <a:gd name="connsiteY5" fmla="*/ 4191445 h 4811845"/>
              <a:gd name="connsiteX6" fmla="*/ 37553 w 4001441"/>
              <a:gd name="connsiteY6" fmla="*/ 2761230 h 4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441" h="4811845">
                <a:moveTo>
                  <a:pt x="37553" y="2761230"/>
                </a:moveTo>
                <a:cubicBezTo>
                  <a:pt x="-267400" y="749997"/>
                  <a:pt x="1370078" y="52295"/>
                  <a:pt x="1877156" y="1959"/>
                </a:cubicBezTo>
                <a:cubicBezTo>
                  <a:pt x="2804596" y="-35312"/>
                  <a:pt x="3830828" y="460356"/>
                  <a:pt x="3994423" y="1404135"/>
                </a:cubicBezTo>
                <a:cubicBezTo>
                  <a:pt x="3988539" y="2876100"/>
                  <a:pt x="4006102" y="3339880"/>
                  <a:pt x="4000218" y="4811845"/>
                </a:cubicBezTo>
                <a:lnTo>
                  <a:pt x="2644291" y="4800122"/>
                </a:lnTo>
                <a:cubicBezTo>
                  <a:pt x="1985801" y="4726030"/>
                  <a:pt x="964379" y="4400353"/>
                  <a:pt x="963676" y="4191445"/>
                </a:cubicBezTo>
                <a:cubicBezTo>
                  <a:pt x="564389" y="3982537"/>
                  <a:pt x="34896" y="3236805"/>
                  <a:pt x="37553" y="2761230"/>
                </a:cubicBezTo>
                <a:close/>
              </a:path>
            </a:pathLst>
          </a:custGeom>
          <a:blipFill dpi="0" rotWithShape="1"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41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938" y="714514"/>
            <a:ext cx="10903685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L</a:t>
            </a:r>
            <a:r>
              <a:rPr lang="it-IT" dirty="0"/>
              <a:t>a Trasfigurazione è entrare nel mistero del vero Volto di Gesù, </a:t>
            </a:r>
            <a:br>
              <a:rPr lang="it-IT" dirty="0"/>
            </a:br>
            <a:r>
              <a:rPr lang="it-IT" dirty="0"/>
              <a:t>cioè l’andare oltre ciò che si vede, oltre l’apparenza.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Nel mistero della Trasfigurazione contempliamo </a:t>
            </a:r>
            <a:br>
              <a:rPr lang="it-IT" dirty="0"/>
            </a:br>
            <a:r>
              <a:rPr lang="it-IT" dirty="0"/>
              <a:t>il segreto del Volto di Gesù, ciò che è nascosto in Gesù </a:t>
            </a:r>
            <a:br>
              <a:rPr lang="it-IT" dirty="0"/>
            </a:br>
            <a:r>
              <a:rPr lang="it-IT" dirty="0"/>
              <a:t>e che lui vuole manifestare a tre suoi discepoli.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È un mistero di luce divina, come lo è per noi oggi …  </a:t>
            </a:r>
            <a:br>
              <a:rPr lang="it-IT" dirty="0"/>
            </a:br>
            <a:r>
              <a:rPr lang="it-IT" dirty="0"/>
              <a:t>ciò che è nascosto nel mistero del dolore: c’è sempre </a:t>
            </a:r>
            <a:br>
              <a:rPr lang="it-IT" dirty="0"/>
            </a:br>
            <a:r>
              <a:rPr lang="it-IT" dirty="0"/>
              <a:t>nella vita del cristiano qualcosa di profondo e di eterno, qualcosa che chiede di essere scrutato e adorato, al di là dell’apparenza. </a:t>
            </a:r>
          </a:p>
          <a:p>
            <a:pPr marL="0" indent="0" algn="r">
              <a:lnSpc>
                <a:spcPts val="2800"/>
              </a:lnSpc>
              <a:spcBef>
                <a:spcPts val="1600"/>
              </a:spcBef>
              <a:buNone/>
            </a:pPr>
            <a:r>
              <a:rPr lang="it-IT" i="1" dirty="0">
                <a:solidFill>
                  <a:srgbClr val="C00000"/>
                </a:solidFill>
              </a:rPr>
              <a:t>Pregando questa decina del Rosario,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chiediamo al Signore di aiutarci ad andare oltre l’apparenza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e la superficialità, soprattutto a  scoprire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il Volto del Signore Risorto negli eventi dolorosi della vita</a:t>
            </a:r>
          </a:p>
          <a:p>
            <a:pPr marL="0" indent="0" algn="r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848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512956"/>
            <a:ext cx="8950015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N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OSTRA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IGNORA,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unica speranza, noi ti supplichiamo: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illumina le nostre menti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/>
              <a:t>con lo splendore della tua grazia,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purifica le nostre anime </a:t>
            </a:r>
            <a:br>
              <a:rPr lang="it-IT" dirty="0"/>
            </a:br>
            <a:r>
              <a:rPr lang="it-IT" dirty="0"/>
              <a:t>con il candore della tua purezza,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riscalda i nostri cuori </a:t>
            </a:r>
            <a:br>
              <a:rPr lang="it-IT" dirty="0"/>
            </a:br>
            <a:r>
              <a:rPr lang="it-IT" dirty="0"/>
              <a:t>con il calore della tua visita.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La medicina della tua misericordia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guarisca le ferite del peccato</a:t>
            </a:r>
            <a:r>
              <a:rPr lang="it-IT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Così potremo giungere alla gloria della festa eterna, </a:t>
            </a:r>
            <a:br>
              <a:rPr lang="it-IT" dirty="0"/>
            </a:br>
            <a:r>
              <a:rPr lang="it-IT" dirty="0"/>
              <a:t>con l'aiuto di colui che volle nascere da te, </a:t>
            </a:r>
            <a:br>
              <a:rPr lang="it-IT" dirty="0"/>
            </a:br>
            <a:r>
              <a:rPr lang="it-IT" dirty="0"/>
              <a:t>o Vergine gloriosa. </a:t>
            </a: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  <a:latin typeface="Franklin Gothic Heavy" panose="020B0903020102020204" pitchFamily="34" charset="0"/>
              </a:rPr>
              <a:t>A lui onore e gloria per i secoli eterni. </a:t>
            </a:r>
            <a:r>
              <a:rPr lang="it-IT" dirty="0"/>
              <a:t>Amen. </a:t>
            </a:r>
          </a:p>
          <a:p>
            <a:endParaRPr lang="it-IT" dirty="0"/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89007"/>
            <a:ext cx="11011452" cy="635337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Gesù </a:t>
            </a:r>
            <a:r>
              <a:rPr lang="it-IT" sz="3200" spc="-150" dirty="0"/>
              <a:t>nell’ultima cena </a:t>
            </a:r>
            <a:r>
              <a:rPr lang="it-IT" sz="3600" spc="-150" dirty="0"/>
              <a:t>istituisce</a:t>
            </a:r>
            <a:r>
              <a:rPr lang="it-IT" sz="3200" spc="-150" dirty="0"/>
              <a:t> </a:t>
            </a:r>
            <a:r>
              <a:rPr lang="it-IT" spc="-150" dirty="0"/>
              <a:t>l’EUCARISTIA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6096000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Matteo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(26,26)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it-IT" b="1" dirty="0"/>
              <a:t>G</a:t>
            </a:r>
            <a:r>
              <a:rPr lang="it-IT" dirty="0"/>
              <a:t>esù Ora, mentre mangiavano, </a:t>
            </a:r>
            <a:br>
              <a:rPr lang="it-IT" dirty="0"/>
            </a:br>
            <a:r>
              <a:rPr lang="it-IT" dirty="0"/>
              <a:t>Gesù prese il pane, </a:t>
            </a:r>
            <a:br>
              <a:rPr lang="it-IT" dirty="0"/>
            </a:br>
            <a:r>
              <a:rPr lang="it-IT" dirty="0"/>
              <a:t>recitò la benedizione, </a:t>
            </a:r>
            <a:br>
              <a:rPr lang="it-IT" dirty="0"/>
            </a:br>
            <a:r>
              <a:rPr lang="it-IT" dirty="0"/>
              <a:t>lo spezzò e, </a:t>
            </a:r>
            <a:br>
              <a:rPr lang="it-IT" dirty="0"/>
            </a:br>
            <a:r>
              <a:rPr lang="it-IT" dirty="0"/>
              <a:t>mentre lo dava ai discepoli, disse: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«Prendete, mangiate: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>
                <a:latin typeface="Franklin Gothic Heavy" panose="020B0903020102020204" pitchFamily="34" charset="0"/>
              </a:rPr>
              <a:t>questo è il mio corpo».</a:t>
            </a: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76E56D3-E4C9-C999-33D3-03D87E45BE3A}"/>
              </a:ext>
            </a:extLst>
          </p:cNvPr>
          <p:cNvSpPr txBox="1">
            <a:spLocks/>
          </p:cNvSpPr>
          <p:nvPr/>
        </p:nvSpPr>
        <p:spPr>
          <a:xfrm>
            <a:off x="545547" y="409118"/>
            <a:ext cx="11151705" cy="4005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Quinto mistero della luce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2559E0F-65C5-5010-8C35-4F4C19273FB8}"/>
              </a:ext>
            </a:extLst>
          </p:cNvPr>
          <p:cNvSpPr/>
          <p:nvPr/>
        </p:nvSpPr>
        <p:spPr>
          <a:xfrm>
            <a:off x="6119812" y="2274277"/>
            <a:ext cx="6658342" cy="4465569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0322" h="4880225">
                <a:moveTo>
                  <a:pt x="528204" y="748847"/>
                </a:moveTo>
                <a:cubicBezTo>
                  <a:pt x="696015" y="563912"/>
                  <a:pt x="584712" y="494678"/>
                  <a:pt x="877525" y="369870"/>
                </a:cubicBezTo>
                <a:cubicBezTo>
                  <a:pt x="1170338" y="245062"/>
                  <a:pt x="1797063" y="77251"/>
                  <a:pt x="2285085" y="0"/>
                </a:cubicBezTo>
                <a:cubicBezTo>
                  <a:pt x="3107017" y="150298"/>
                  <a:pt x="3394695" y="12921"/>
                  <a:pt x="3980322" y="605008"/>
                </a:cubicBezTo>
                <a:lnTo>
                  <a:pt x="3939225" y="4880225"/>
                </a:lnTo>
                <a:lnTo>
                  <a:pt x="2301945" y="4845056"/>
                </a:lnTo>
                <a:cubicBezTo>
                  <a:pt x="1643455" y="4770964"/>
                  <a:pt x="903386" y="4468733"/>
                  <a:pt x="902683" y="4259825"/>
                </a:cubicBezTo>
                <a:cubicBezTo>
                  <a:pt x="901980" y="4050917"/>
                  <a:pt x="-2651" y="4102354"/>
                  <a:pt x="6" y="3626779"/>
                </a:cubicBezTo>
                <a:cubicBezTo>
                  <a:pt x="1411" y="2945260"/>
                  <a:pt x="2817" y="2263740"/>
                  <a:pt x="4222" y="1582221"/>
                </a:cubicBezTo>
                <a:cubicBezTo>
                  <a:pt x="178883" y="1304430"/>
                  <a:pt x="14496" y="903348"/>
                  <a:pt x="528204" y="748847"/>
                </a:cubicBezTo>
                <a:close/>
              </a:path>
            </a:pathLst>
          </a:custGeom>
          <a:blipFill dpi="0" rotWithShape="1">
            <a:blip r:embed="rId2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17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277" y="714514"/>
            <a:ext cx="10833346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I</a:t>
            </a:r>
            <a:r>
              <a:rPr lang="it-IT" dirty="0"/>
              <a:t>l mistero dell’Eucaristia, un mistero </a:t>
            </a:r>
            <a:br>
              <a:rPr lang="it-IT" dirty="0"/>
            </a:br>
            <a:r>
              <a:rPr lang="it-IT" dirty="0"/>
              <a:t>che è presenza di luce dall’Alto e di sostegno spirituale </a:t>
            </a:r>
            <a:br>
              <a:rPr lang="it-IT" dirty="0"/>
            </a:br>
            <a:r>
              <a:rPr lang="it-IT" dirty="0"/>
              <a:t>per i discepoli di Gesù, pellegrini nel tempo. </a:t>
            </a:r>
            <a:br>
              <a:rPr lang="it-IT" dirty="0"/>
            </a:br>
            <a:r>
              <a:rPr lang="it-IT" dirty="0"/>
              <a:t>L’Eucaristia è Corpo di Cristo. </a:t>
            </a:r>
            <a:br>
              <a:rPr lang="it-IT" dirty="0"/>
            </a:br>
            <a:r>
              <a:rPr lang="it-IT" dirty="0"/>
              <a:t>Alla Vergine Madre chiediamo che questa verità </a:t>
            </a:r>
            <a:br>
              <a:rPr lang="it-IT" dirty="0"/>
            </a:br>
            <a:r>
              <a:rPr lang="it-IT" dirty="0"/>
              <a:t>non sia mai parola vuota, che ci lascia senza stupore e gratitudine. </a:t>
            </a:r>
            <a:br>
              <a:rPr lang="it-IT" dirty="0"/>
            </a:br>
            <a:r>
              <a:rPr lang="it-IT" dirty="0"/>
              <a:t>Nell’Eucaristia Gesù si offre, si dona a noi  </a:t>
            </a:r>
            <a:br>
              <a:rPr lang="it-IT" dirty="0"/>
            </a:br>
            <a:r>
              <a:rPr lang="it-IT" dirty="0"/>
              <a:t>come nutrimento, come medicina di immortalità. </a:t>
            </a:r>
          </a:p>
          <a:p>
            <a:pPr marL="0" indent="0" algn="r">
              <a:lnSpc>
                <a:spcPts val="3000"/>
              </a:lnSpc>
              <a:spcBef>
                <a:spcPts val="1000"/>
              </a:spcBef>
              <a:buNone/>
            </a:pPr>
            <a:r>
              <a:rPr lang="it-IT" i="1" dirty="0">
                <a:solidFill>
                  <a:srgbClr val="C00000"/>
                </a:solidFill>
              </a:rPr>
              <a:t>Pregando questa decina del Rosario, chiediamo al Signore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di aiutarci a saziare la fame del cuore in modo autentico,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a non lasciarci vincere dalle seduzioni del mondo,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che illudono ma poi deludono.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Chiediamo di aiutarci a diventare anche ,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in Lui, pane e dono per gli altri fratelli e sorelle.</a:t>
            </a:r>
          </a:p>
          <a:p>
            <a:pPr marL="0" indent="0" algn="r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84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512956"/>
            <a:ext cx="8950015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N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OSTRA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IGNORA,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unica speranza, noi ti supplichiamo: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illumina le nostre menti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/>
              <a:t>con lo splendore della tua grazia,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purifica le nostre anime </a:t>
            </a:r>
            <a:br>
              <a:rPr lang="it-IT" dirty="0"/>
            </a:br>
            <a:r>
              <a:rPr lang="it-IT" dirty="0"/>
              <a:t>con il candore della tua purezza,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riscalda i nostri cuori </a:t>
            </a:r>
            <a:br>
              <a:rPr lang="it-IT" dirty="0"/>
            </a:br>
            <a:r>
              <a:rPr lang="it-IT" dirty="0"/>
              <a:t>con il calore della tua visita.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La medicina della tua misericordia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guarisca le ferite del peccato</a:t>
            </a:r>
            <a:r>
              <a:rPr lang="it-IT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Così potremo giungere alla gloria della festa eterna, </a:t>
            </a:r>
            <a:br>
              <a:rPr lang="it-IT" dirty="0"/>
            </a:br>
            <a:r>
              <a:rPr lang="it-IT" dirty="0"/>
              <a:t>con l'aiuto di colui che volle nascere da te, </a:t>
            </a:r>
            <a:br>
              <a:rPr lang="it-IT" dirty="0"/>
            </a:br>
            <a:r>
              <a:rPr lang="it-IT" dirty="0"/>
              <a:t>o Vergine gloriosa. </a:t>
            </a: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  <a:latin typeface="Franklin Gothic Heavy" panose="020B0903020102020204" pitchFamily="34" charset="0"/>
              </a:rPr>
              <a:t>A lui onore e gloria per i secoli eterni. </a:t>
            </a:r>
            <a:r>
              <a:rPr lang="it-IT" dirty="0"/>
              <a:t>Amen. </a:t>
            </a:r>
          </a:p>
          <a:p>
            <a:endParaRPr lang="it-IT" dirty="0"/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6" y="541287"/>
            <a:ext cx="11151705" cy="1356861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>
                <a:solidFill>
                  <a:srgbClr val="C00000"/>
                </a:solidFill>
              </a:rPr>
              <a:t>San Giovanni Paolo II </a:t>
            </a:r>
            <a:br>
              <a:rPr lang="it-IT" dirty="0"/>
            </a:br>
            <a:r>
              <a:rPr lang="it-IT" sz="3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così scrive nell’Esortazione Apostolica </a:t>
            </a:r>
            <a:br>
              <a:rPr lang="it-IT" i="1" dirty="0"/>
            </a:br>
            <a:r>
              <a:rPr lang="it-IT" dirty="0" err="1"/>
              <a:t>Rosarium</a:t>
            </a:r>
            <a:r>
              <a:rPr lang="it-IT" dirty="0"/>
              <a:t> </a:t>
            </a:r>
            <a:r>
              <a:rPr lang="it-IT" dirty="0" err="1"/>
              <a:t>Virginis</a:t>
            </a:r>
            <a:r>
              <a:rPr lang="it-IT" dirty="0"/>
              <a:t> Mariae: 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056" y="1920099"/>
            <a:ext cx="8024665" cy="4661279"/>
          </a:xfrm>
        </p:spPr>
        <p:txBody>
          <a:bodyPr/>
          <a:lstStyle/>
          <a:p>
            <a:pPr marL="0" indent="0">
              <a:buNone/>
            </a:pPr>
            <a:r>
              <a:rPr lang="it-IT" spc="200" dirty="0">
                <a:latin typeface="Franklin Gothic Heavy" panose="020B0903020102020204" pitchFamily="34" charset="0"/>
              </a:rPr>
              <a:t>TUTTO IL MISTERO DI CRISTO È DI LUCE. </a:t>
            </a:r>
            <a:br>
              <a:rPr lang="it-IT" spc="200" dirty="0">
                <a:latin typeface="Franklin Gothic Heavy" panose="020B0903020102020204" pitchFamily="34" charset="0"/>
              </a:rPr>
            </a:br>
            <a:r>
              <a:rPr lang="it-IT" spc="200" dirty="0">
                <a:latin typeface="Franklin Gothic Heavy" panose="020B0903020102020204" pitchFamily="34" charset="0"/>
              </a:rPr>
              <a:t>EGLI È “LA LUCE DEL MONDO” </a:t>
            </a:r>
            <a:r>
              <a:rPr lang="it-IT" dirty="0"/>
              <a:t>(</a:t>
            </a:r>
            <a:r>
              <a:rPr lang="it-IT" dirty="0" err="1"/>
              <a:t>Gv</a:t>
            </a:r>
            <a:r>
              <a:rPr lang="it-IT" dirty="0"/>
              <a:t> 8,12). </a:t>
            </a:r>
          </a:p>
          <a:p>
            <a:pPr marL="0" indent="0">
              <a:buNone/>
            </a:pPr>
            <a:r>
              <a:rPr lang="it-IT" dirty="0"/>
              <a:t>Una dimensione che emerge particolarmente negli anni della vita pubblica…: </a:t>
            </a:r>
          </a:p>
          <a:p>
            <a:r>
              <a:rPr lang="it-IT" dirty="0"/>
              <a:t>il Battesimo al Giordano, </a:t>
            </a:r>
          </a:p>
          <a:p>
            <a:r>
              <a:rPr lang="it-IT" dirty="0"/>
              <a:t>la sua auto-rivelazione alle nozze di Cana;</a:t>
            </a:r>
          </a:p>
          <a:p>
            <a:r>
              <a:rPr lang="it-IT" dirty="0"/>
              <a:t>nell’annuncio del Regno di Dio; </a:t>
            </a:r>
          </a:p>
          <a:p>
            <a:r>
              <a:rPr lang="it-IT" dirty="0"/>
              <a:t>nella Trasfigurazione </a:t>
            </a:r>
          </a:p>
          <a:p>
            <a:r>
              <a:rPr lang="it-IT" dirty="0"/>
              <a:t>nell’Istituzione dell’Eucaristia…</a:t>
            </a:r>
          </a:p>
          <a:p>
            <a:endParaRPr lang="it-IT" dirty="0"/>
          </a:p>
        </p:txBody>
      </p:sp>
      <p:pic>
        <p:nvPicPr>
          <p:cNvPr id="9" name="Segnaposto contenuto 4" descr="Immagine che contiene vestiti, persona, uomo, paramento sacro&#10;&#10;Descrizione generata automaticamente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7" b="97766" l="1695" r="97775">
                        <a14:foregroundMark x1="88665" y1="11633" x2="89301" y2="45223"/>
                        <a14:foregroundMark x1="85805" y1="11325" x2="68114" y2="35208"/>
                        <a14:foregroundMark x1="68114" y1="35208" x2="67479" y2="35439"/>
                        <a14:foregroundMark x1="60064" y1="6471" x2="76165" y2="40755"/>
                        <a14:foregroundMark x1="92479" y1="67643" x2="91102" y2="89060"/>
                        <a14:foregroundMark x1="91102" y1="89060" x2="53072" y2="96379"/>
                        <a14:foregroundMark x1="45975" y1="83051" x2="33581" y2="89522"/>
                        <a14:foregroundMark x1="33581" y1="89522" x2="26377" y2="97535"/>
                        <a14:foregroundMark x1="11653" y1="88213" x2="1695" y2="88906"/>
                        <a14:foregroundMark x1="97987" y1="57627" x2="95763" y2="86133"/>
                        <a14:foregroundMark x1="34781" y1="26180" x2="40042" y2="40832"/>
                        <a14:foregroundMark x1="31823" y1="17945" x2="32616" y2="20152"/>
                        <a14:foregroundMark x1="28284" y1="8089" x2="29190" y2="10612"/>
                        <a14:foregroundMark x1="40042" y1="40832" x2="42479" y2="76271"/>
                        <a14:foregroundMark x1="47246" y1="76271" x2="58051" y2="91371"/>
                        <a14:foregroundMark x1="58051" y1="91371" x2="63030" y2="94761"/>
                        <a14:foregroundMark x1="49470" y1="75116" x2="64301" y2="91680"/>
                        <a14:foregroundMark x1="64301" y1="91680" x2="64301" y2="91680"/>
                        <a14:foregroundMark x1="39513" y1="91911" x2="31462" y2="97766"/>
                        <a14:foregroundMark x1="16183" y1="84785" x2="8369" y2="87519"/>
                        <a14:foregroundMark x1="25106" y1="81664" x2="23673" y2="82165"/>
                        <a14:foregroundMark x1="37288" y1="42219" x2="37606" y2="41834"/>
                        <a14:foregroundMark x1="37500" y1="44992" x2="38030" y2="44607"/>
                        <a14:foregroundMark x1="28178" y1="6471" x2="34216" y2="16025"/>
                        <a14:foregroundMark x1="34216" y1="16025" x2="34322" y2="16102"/>
                        <a14:foregroundMark x1="35487" y1="18798" x2="22669" y2="18105"/>
                        <a14:foregroundMark x1="26483" y1="19723" x2="29237" y2="23421"/>
                        <a14:foregroundMark x1="33581" y1="32435" x2="33581" y2="35208"/>
                        <a14:foregroundMark x1="90678" y1="1387" x2="88877" y2="6471"/>
                        <a14:backgroundMark x1="20233" y1="83282" x2="20233" y2="83282"/>
                        <a14:backgroundMark x1="19280" y1="84669" x2="19280" y2="84669"/>
                        <a14:backgroundMark x1="61017" y1="72804" x2="56568" y2="62943"/>
                        <a14:backgroundMark x1="20127" y1="84052" x2="20127" y2="84052"/>
                        <a14:backgroundMark x1="21292" y1="83821" x2="14619" y2="83590"/>
                        <a14:backgroundMark x1="18538" y1="84284" x2="16314" y2="84900"/>
                        <a14:backgroundMark x1="21822" y1="83205" x2="18644" y2="83205"/>
                        <a14:backgroundMark x1="22140" y1="83359" x2="19280" y2="82435"/>
                        <a14:backgroundMark x1="21186" y1="82512" x2="22140" y2="83359"/>
                        <a14:backgroundMark x1="94915" y1="15485" x2="99576" y2="41988"/>
                        <a14:backgroundMark x1="94492" y1="9476" x2="96186" y2="16949"/>
                        <a14:backgroundMark x1="30191" y1="20878" x2="34322" y2="26348"/>
                        <a14:backgroundMark x1="29206" y1="11985" x2="30932" y2="16410"/>
                        <a14:backgroundMark x1="32309" y1="16949" x2="31462" y2="17026"/>
                        <a14:backgroundMark x1="31890" y1="16753" x2="31694" y2="17268"/>
                        <a14:backgroundMark x1="30720" y1="20262" x2="32945" y2="20108"/>
                        <a14:backgroundMark x1="33051" y1="20878" x2="31250" y2="22496"/>
                        <a14:backgroundMark x1="32733" y1="20108" x2="33475" y2="21032"/>
                        <a14:backgroundMark x1="48411" y1="3929" x2="46186" y2="37134"/>
                        <a14:backgroundMark x1="46186" y1="37134" x2="53602" y2="51464"/>
                        <a14:backgroundMark x1="53602" y1="51464" x2="54237" y2="64176"/>
                        <a14:backgroundMark x1="54237" y1="64176" x2="63877" y2="79584"/>
                        <a14:backgroundMark x1="30191" y1="81587" x2="18856" y2="73960"/>
                        <a14:backgroundMark x1="18856" y1="73960" x2="7203" y2="79892"/>
                        <a14:backgroundMark x1="13136" y1="98767" x2="1483" y2="93374"/>
                        <a14:backgroundMark x1="1483" y1="93374" x2="1483" y2="9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311" y="2138006"/>
            <a:ext cx="3389745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3028"/>
            <a:ext cx="3633334" cy="5084992"/>
          </a:xfrm>
          <a:prstGeom prst="rect">
            <a:avLst/>
          </a:prstGeom>
        </p:spPr>
      </p:pic>
      <p:pic>
        <p:nvPicPr>
          <p:cNvPr id="5" name="Immagine 4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B824347E-A0DF-BB66-67CF-797D2F35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61" y="201905"/>
            <a:ext cx="1996031" cy="45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056" y="892098"/>
            <a:ext cx="8024665" cy="6012666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Una dimensione che emerge particolarmente </a:t>
            </a:r>
            <a:br>
              <a:rPr lang="it-IT" dirty="0"/>
            </a:br>
            <a:r>
              <a:rPr lang="it-IT" dirty="0"/>
              <a:t>In questi misteri, tranne che a Cana,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la presenza di Maria rimane sullo sfondo…</a:t>
            </a:r>
            <a:br>
              <a:rPr lang="it-IT" dirty="0"/>
            </a:br>
            <a:r>
              <a:rPr lang="it-IT" dirty="0"/>
              <a:t>ma la funzione che svolge a Cana accompagna, </a:t>
            </a:r>
            <a:br>
              <a:rPr lang="it-IT" dirty="0"/>
            </a:br>
            <a:r>
              <a:rPr lang="it-IT" dirty="0"/>
              <a:t>in qualche modo, </a:t>
            </a:r>
            <a:br>
              <a:rPr lang="it-IT" dirty="0"/>
            </a:br>
            <a:r>
              <a:rPr lang="it-IT" dirty="0"/>
              <a:t>tutto il cammino di Cristo…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e diventa ammonizione materna </a:t>
            </a:r>
            <a:br>
              <a:rPr lang="it-IT" dirty="0"/>
            </a:br>
            <a:r>
              <a:rPr lang="it-IT" dirty="0"/>
              <a:t>che Ella rivolge alla Chiesa di tutti i tempi: </a:t>
            </a:r>
          </a:p>
          <a:p>
            <a:pPr marL="0" indent="0">
              <a:buNone/>
            </a:pPr>
            <a:r>
              <a:rPr lang="it-IT" b="1" dirty="0"/>
              <a:t>“Fate quello che vi dirà” </a:t>
            </a:r>
            <a:r>
              <a:rPr lang="it-IT" sz="2400" dirty="0">
                <a:latin typeface="Franklin Gothic Medium" panose="020B0603020102020204" pitchFamily="34" charset="0"/>
              </a:rPr>
              <a:t>(</a:t>
            </a:r>
            <a:r>
              <a:rPr lang="it-IT" sz="2400" dirty="0" err="1">
                <a:latin typeface="Franklin Gothic Medium" panose="020B0603020102020204" pitchFamily="34" charset="0"/>
              </a:rPr>
              <a:t>Gv</a:t>
            </a:r>
            <a:r>
              <a:rPr lang="it-IT" sz="2400" dirty="0">
                <a:latin typeface="Franklin Gothic Medium" panose="020B0603020102020204" pitchFamily="34" charset="0"/>
              </a:rPr>
              <a:t> 2,5)…</a:t>
            </a:r>
            <a:endParaRPr lang="it-IT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it-IT" dirty="0"/>
              <a:t>Costituendo lo sfondo mariano </a:t>
            </a:r>
            <a:br>
              <a:rPr lang="it-IT" dirty="0"/>
            </a:br>
            <a:r>
              <a:rPr lang="it-IT" dirty="0"/>
              <a:t>di tutti i “misteri della luce” </a:t>
            </a:r>
            <a:r>
              <a:rPr lang="it-IT" sz="2400" dirty="0">
                <a:latin typeface="Franklin Gothic Medium" panose="020B0603020102020204" pitchFamily="34" charset="0"/>
              </a:rPr>
              <a:t>(RMV, 21).</a:t>
            </a:r>
          </a:p>
          <a:p>
            <a:endParaRPr lang="it-IT" dirty="0"/>
          </a:p>
        </p:txBody>
      </p:sp>
      <p:pic>
        <p:nvPicPr>
          <p:cNvPr id="9" name="Segnaposto contenuto 4" descr="Immagine che contiene vestiti, persona, uomo, paramento sacro&#10;&#10;Descrizione generata automaticamente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7" b="97766" l="1695" r="97775">
                        <a14:foregroundMark x1="88665" y1="11633" x2="89301" y2="45223"/>
                        <a14:foregroundMark x1="85805" y1="11325" x2="68114" y2="35208"/>
                        <a14:foregroundMark x1="68114" y1="35208" x2="67479" y2="35439"/>
                        <a14:foregroundMark x1="60064" y1="6471" x2="76165" y2="40755"/>
                        <a14:foregroundMark x1="92479" y1="67643" x2="91102" y2="89060"/>
                        <a14:foregroundMark x1="91102" y1="89060" x2="53072" y2="96379"/>
                        <a14:foregroundMark x1="45975" y1="83051" x2="33581" y2="89522"/>
                        <a14:foregroundMark x1="33581" y1="89522" x2="26377" y2="97535"/>
                        <a14:foregroundMark x1="11653" y1="88213" x2="1695" y2="88906"/>
                        <a14:foregroundMark x1="97987" y1="57627" x2="95763" y2="86133"/>
                        <a14:foregroundMark x1="34781" y1="26180" x2="40042" y2="40832"/>
                        <a14:foregroundMark x1="31823" y1="17945" x2="32616" y2="20152"/>
                        <a14:foregroundMark x1="28284" y1="8089" x2="29190" y2="10612"/>
                        <a14:foregroundMark x1="40042" y1="40832" x2="42479" y2="76271"/>
                        <a14:foregroundMark x1="47246" y1="76271" x2="58051" y2="91371"/>
                        <a14:foregroundMark x1="58051" y1="91371" x2="63030" y2="94761"/>
                        <a14:foregroundMark x1="49470" y1="75116" x2="64301" y2="91680"/>
                        <a14:foregroundMark x1="64301" y1="91680" x2="64301" y2="91680"/>
                        <a14:foregroundMark x1="39513" y1="91911" x2="31462" y2="97766"/>
                        <a14:foregroundMark x1="16183" y1="84785" x2="8369" y2="87519"/>
                        <a14:foregroundMark x1="25106" y1="81664" x2="23673" y2="82165"/>
                        <a14:foregroundMark x1="37288" y1="42219" x2="37606" y2="41834"/>
                        <a14:foregroundMark x1="37500" y1="44992" x2="38030" y2="44607"/>
                        <a14:foregroundMark x1="28178" y1="6471" x2="34216" y2="16025"/>
                        <a14:foregroundMark x1="34216" y1="16025" x2="34322" y2="16102"/>
                        <a14:foregroundMark x1="35487" y1="18798" x2="22669" y2="18105"/>
                        <a14:foregroundMark x1="26483" y1="19723" x2="29237" y2="23421"/>
                        <a14:foregroundMark x1="33581" y1="32435" x2="33581" y2="35208"/>
                        <a14:foregroundMark x1="90678" y1="1387" x2="88877" y2="6471"/>
                        <a14:backgroundMark x1="20233" y1="83282" x2="20233" y2="83282"/>
                        <a14:backgroundMark x1="19280" y1="84669" x2="19280" y2="84669"/>
                        <a14:backgroundMark x1="61017" y1="72804" x2="56568" y2="62943"/>
                        <a14:backgroundMark x1="20127" y1="84052" x2="20127" y2="84052"/>
                        <a14:backgroundMark x1="21292" y1="83821" x2="14619" y2="83590"/>
                        <a14:backgroundMark x1="18538" y1="84284" x2="16314" y2="84900"/>
                        <a14:backgroundMark x1="21822" y1="83205" x2="18644" y2="83205"/>
                        <a14:backgroundMark x1="22140" y1="83359" x2="19280" y2="82435"/>
                        <a14:backgroundMark x1="21186" y1="82512" x2="22140" y2="83359"/>
                        <a14:backgroundMark x1="94915" y1="15485" x2="99576" y2="41988"/>
                        <a14:backgroundMark x1="94492" y1="9476" x2="96186" y2="16949"/>
                        <a14:backgroundMark x1="30191" y1="20878" x2="34322" y2="26348"/>
                        <a14:backgroundMark x1="29206" y1="11985" x2="30932" y2="16410"/>
                        <a14:backgroundMark x1="32309" y1="16949" x2="31462" y2="17026"/>
                        <a14:backgroundMark x1="31890" y1="16753" x2="31694" y2="17268"/>
                        <a14:backgroundMark x1="30720" y1="20262" x2="32945" y2="20108"/>
                        <a14:backgroundMark x1="33051" y1="20878" x2="31250" y2="22496"/>
                        <a14:backgroundMark x1="32733" y1="20108" x2="33475" y2="21032"/>
                        <a14:backgroundMark x1="48411" y1="3929" x2="46186" y2="37134"/>
                        <a14:backgroundMark x1="46186" y1="37134" x2="53602" y2="51464"/>
                        <a14:backgroundMark x1="53602" y1="51464" x2="54237" y2="64176"/>
                        <a14:backgroundMark x1="54237" y1="64176" x2="63877" y2="79584"/>
                        <a14:backgroundMark x1="30191" y1="81587" x2="18856" y2="73960"/>
                        <a14:backgroundMark x1="18856" y1="73960" x2="7203" y2="79892"/>
                        <a14:backgroundMark x1="13136" y1="98767" x2="1483" y2="93374"/>
                        <a14:backgroundMark x1="1483" y1="93374" x2="1483" y2="9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311" y="2138006"/>
            <a:ext cx="3389745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5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1" y="970156"/>
            <a:ext cx="11151705" cy="673366"/>
          </a:xfrm>
        </p:spPr>
        <p:txBody>
          <a:bodyPr anchor="ctr" anchorCtr="0"/>
          <a:lstStyle/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il BATTESIMO di Gesù al Giordano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7805738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Matteo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(3,13.16-17)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it-IT" b="1" dirty="0"/>
              <a:t>G</a:t>
            </a:r>
            <a:r>
              <a:rPr lang="it-IT" dirty="0"/>
              <a:t>esù dalla Galilea venne al Giordano da Giovanni, per farsi battezzare da lui.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Appena battezzato, Gesù uscì dall'acqua: ed ecco, si aprirono i cieli ed egli vide lo Spirito di Dio discendere come una colomba </a:t>
            </a:r>
            <a:br>
              <a:rPr lang="it-IT" dirty="0"/>
            </a:br>
            <a:r>
              <a:rPr lang="it-IT" dirty="0"/>
              <a:t>e venire sopra di lui. </a:t>
            </a:r>
          </a:p>
          <a:p>
            <a:pPr marL="0" indent="0">
              <a:buNone/>
            </a:pPr>
            <a:r>
              <a:rPr lang="it-IT" dirty="0"/>
              <a:t>Ed </a:t>
            </a:r>
            <a:r>
              <a:rPr lang="it-IT" u="sng" dirty="0"/>
              <a:t>ecco</a:t>
            </a:r>
            <a:r>
              <a:rPr lang="it-IT" dirty="0"/>
              <a:t> una voce dal cielo che diceva: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«Questi è il Figlio mio, l’amato: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>
                <a:latin typeface="Franklin Gothic Heavy" panose="020B0903020102020204" pitchFamily="34" charset="0"/>
              </a:rPr>
              <a:t>in lui ho posto il mio compiacimento».</a:t>
            </a:r>
          </a:p>
          <a:p>
            <a:endParaRPr lang="it-IT" dirty="0"/>
          </a:p>
        </p:txBody>
      </p:sp>
      <p:pic>
        <p:nvPicPr>
          <p:cNvPr id="3" name="Immagine 2" descr="Immagine che contiene chiesa, Viso umano, vestiti, finestra&#10;&#10;Descrizione generata automaticamente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" b="98892" l="2890" r="95666">
                        <a14:foregroundMark x1="45717" y1="1593" x2="32508" y2="27701"/>
                        <a14:foregroundMark x1="32508" y1="27701" x2="22406" y2="35956"/>
                        <a14:foregroundMark x1="21213" y1="39323" x2="18679" y2="48338"/>
                        <a14:foregroundMark x1="18679" y1="48338" x2="5986" y2="63712"/>
                        <a14:foregroundMark x1="5986" y1="63712" x2="14861" y2="83795"/>
                        <a14:foregroundMark x1="14861" y1="83795" x2="8153" y2="95083"/>
                        <a14:foregroundMark x1="8153" y1="95083" x2="86687" y2="96468"/>
                        <a14:foregroundMark x1="86687" y1="96468" x2="86687" y2="71468"/>
                        <a14:foregroundMark x1="86687" y1="71468" x2="98865" y2="46053"/>
                        <a14:foregroundMark x1="98865" y1="46053" x2="95666" y2="8864"/>
                        <a14:foregroundMark x1="95666" y1="8864" x2="44169" y2="2216"/>
                        <a14:foregroundMark x1="62436" y1="18283" x2="81218" y2="25831"/>
                        <a14:foregroundMark x1="81218" y1="25831" x2="74303" y2="45014"/>
                        <a14:foregroundMark x1="54386" y1="14127" x2="80392" y2="19252"/>
                        <a14:foregroundMark x1="80392" y1="19252" x2="64912" y2="17452"/>
                        <a14:foregroundMark x1="64912" y1="17452" x2="64603" y2="19321"/>
                        <a14:foregroundMark x1="57792" y1="23338" x2="62436" y2="30194"/>
                        <a14:foregroundMark x1="61507" y1="72091" x2="78019" y2="88158"/>
                        <a14:foregroundMark x1="78019" y1="88158" x2="60991" y2="79986"/>
                        <a14:foregroundMark x1="60991" y1="79986" x2="71827" y2="64820"/>
                        <a14:foregroundMark x1="71827" y1="64820" x2="74303" y2="63158"/>
                        <a14:foregroundMark x1="85449" y1="92105" x2="38906" y2="92521"/>
                        <a14:foregroundMark x1="38906" y1="92521" x2="65428" y2="76524"/>
                        <a14:foregroundMark x1="65428" y1="76524" x2="46956" y2="91066"/>
                        <a14:foregroundMark x1="46956" y1="91066" x2="46956" y2="94391"/>
                        <a14:foregroundMark x1="95666" y1="90443" x2="11249" y2="96884"/>
                        <a14:foregroundMark x1="11249" y1="96884" x2="5882" y2="75208"/>
                        <a14:foregroundMark x1="5882" y1="75208" x2="2064" y2="89266"/>
                        <a14:foregroundMark x1="2064" y1="89266" x2="21362" y2="98476"/>
                        <a14:foregroundMark x1="21362" y1="98476" x2="31063" y2="99030"/>
                        <a14:foregroundMark x1="50052" y1="18075" x2="61816" y2="24654"/>
                        <a14:foregroundMark x1="61816" y1="24654" x2="53148" y2="16759"/>
                        <a14:foregroundMark x1="53148" y1="16759" x2="53457" y2="16620"/>
                        <a14:foregroundMark x1="2786" y1="64612" x2="2890" y2="85596"/>
                        <a14:foregroundMark x1="2890" y1="85596" x2="7121" y2="95222"/>
                        <a14:foregroundMark x1="60578" y1="65443" x2="57172" y2="76039"/>
                        <a14:foregroundMark x1="18060" y1="62950" x2="16512" y2="65028"/>
                        <a14:foregroundMark x1="39422" y1="9418" x2="36326" y2="15859"/>
                        <a14:foregroundMark x1="38596" y1="9003" x2="36017" y2="15374"/>
                        <a14:foregroundMark x1="43240" y1="970" x2="37255" y2="11773"/>
                        <a14:backgroundMark x1="26419" y1="14543" x2="19608" y2="20360"/>
                        <a14:backgroundMark x1="10836" y1="34557" x2="310" y2="46884"/>
                        <a14:backgroundMark x1="20846" y1="27909" x2="18989" y2="31856"/>
                        <a14:backgroundMark x1="20846" y1="37465" x2="14345" y2="42105"/>
                        <a14:backgroundMark x1="23633" y1="36427" x2="20846" y2="39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8" y="1624344"/>
            <a:ext cx="3503169" cy="5220408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Primo mistero della luce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14514"/>
            <a:ext cx="10461172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G</a:t>
            </a:r>
            <a:r>
              <a:rPr lang="it-IT" dirty="0"/>
              <a:t>esù si immerge nel suo popolo, e con quel suo popolo si cala nelle acque del Giordano, condividendo tutto, eccetto il peccato. </a:t>
            </a:r>
          </a:p>
          <a:p>
            <a:pPr marL="0" indent="0">
              <a:buNone/>
            </a:pPr>
            <a:r>
              <a:rPr lang="it-IT" dirty="0"/>
              <a:t>Unendosi alla gente che chiede a Giovanni </a:t>
            </a:r>
            <a:br>
              <a:rPr lang="it-IT" dirty="0"/>
            </a:br>
            <a:r>
              <a:rPr lang="it-IT" dirty="0"/>
              <a:t>il battesimo di conversione, </a:t>
            </a:r>
            <a:br>
              <a:rPr lang="it-IT" dirty="0"/>
            </a:br>
            <a:r>
              <a:rPr lang="it-IT" dirty="0"/>
              <a:t>Gesù raccoglie nel cuore, con ogni uomo, anche il desiderio profondo di rinnovamento interiore che Lui solo </a:t>
            </a:r>
            <a:br>
              <a:rPr lang="it-IT" dirty="0"/>
            </a:br>
            <a:r>
              <a:rPr lang="it-IT" dirty="0"/>
              <a:t>potrà donare in pienezza, assolvendo fino in fondo </a:t>
            </a:r>
            <a:br>
              <a:rPr lang="it-IT" dirty="0"/>
            </a:br>
            <a:r>
              <a:rPr lang="it-IT" dirty="0"/>
              <a:t>la missione che il Padre gli ha affidato: </a:t>
            </a:r>
            <a:br>
              <a:rPr lang="it-IT" dirty="0"/>
            </a:br>
            <a:r>
              <a:rPr lang="it-IT" dirty="0"/>
              <a:t>donare la vita morendo in croce. </a:t>
            </a:r>
          </a:p>
          <a:p>
            <a:pPr marL="0" indent="0" algn="r">
              <a:spcBef>
                <a:spcPts val="1000"/>
              </a:spcBef>
              <a:buNone/>
            </a:pPr>
            <a:r>
              <a:rPr lang="it-IT" i="1" dirty="0">
                <a:solidFill>
                  <a:srgbClr val="C00000"/>
                </a:solidFill>
              </a:rPr>
              <a:t>In questa decina preghiamo la Vergine Maria affinché ci aiuti </a:t>
            </a:r>
            <a:br>
              <a:rPr lang="it-IT" i="1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ad accogliere lo Spirito del Signore e a  partecipare attivamente alla missione di salvezza che la misericordia di Dio ci ha affidato.</a:t>
            </a:r>
          </a:p>
          <a:p>
            <a:pPr marL="0" indent="0" algn="r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512956"/>
            <a:ext cx="8950015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N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OSTRA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IGNORA,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unica speranza, noi ti supplichiamo: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illumina le nostre menti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/>
              <a:t>con lo splendore della tua grazia,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purifica le nostre anime </a:t>
            </a:r>
            <a:br>
              <a:rPr lang="it-IT" dirty="0"/>
            </a:br>
            <a:r>
              <a:rPr lang="it-IT" dirty="0"/>
              <a:t>con il candore della tua purezza,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riscalda i nostri cuori </a:t>
            </a:r>
            <a:br>
              <a:rPr lang="it-IT" dirty="0"/>
            </a:br>
            <a:r>
              <a:rPr lang="it-IT" dirty="0"/>
              <a:t>con il calore della tua visita.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La medicina della tua misericordia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guarisca le ferite del peccato</a:t>
            </a:r>
            <a:r>
              <a:rPr lang="it-IT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Così potremo giungere alla gloria della festa eterna, </a:t>
            </a:r>
            <a:br>
              <a:rPr lang="it-IT" dirty="0"/>
            </a:br>
            <a:r>
              <a:rPr lang="it-IT" dirty="0"/>
              <a:t>con l'aiuto di colui che volle nascere da te, </a:t>
            </a:r>
            <a:br>
              <a:rPr lang="it-IT" dirty="0"/>
            </a:br>
            <a:r>
              <a:rPr lang="it-IT" dirty="0"/>
              <a:t>o Vergine gloriosa. </a:t>
            </a: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  <a:latin typeface="Franklin Gothic Heavy" panose="020B0903020102020204" pitchFamily="34" charset="0"/>
              </a:rPr>
              <a:t>A lui onore e gloria per i secoli eterni. </a:t>
            </a:r>
            <a:r>
              <a:rPr lang="it-IT" dirty="0"/>
              <a:t>Amen. </a:t>
            </a:r>
          </a:p>
          <a:p>
            <a:endParaRPr lang="it-IT" dirty="0"/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1" y="981307"/>
            <a:ext cx="11151705" cy="662215"/>
          </a:xfrm>
        </p:spPr>
        <p:txBody>
          <a:bodyPr anchor="ctr" anchorCtr="0"/>
          <a:lstStyle/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A CANA Gesù trasforma l’acqua in vino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83568A7E-9C95-9FEA-0688-77AEBEB25367}"/>
              </a:ext>
            </a:extLst>
          </p:cNvPr>
          <p:cNvSpPr txBox="1">
            <a:spLocks/>
          </p:cNvSpPr>
          <p:nvPr/>
        </p:nvSpPr>
        <p:spPr>
          <a:xfrm>
            <a:off x="534745" y="535671"/>
            <a:ext cx="11151705" cy="2744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Secondo mistero della luce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Giovanni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(2,1-5)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it-IT" dirty="0"/>
              <a:t>In quel tempo vi fu una festa di nozze </a:t>
            </a:r>
            <a:br>
              <a:rPr lang="it-IT" dirty="0"/>
            </a:br>
            <a:r>
              <a:rPr lang="it-IT" dirty="0"/>
              <a:t>a Cana di Galilea e c’era la madre di Gesù. </a:t>
            </a:r>
          </a:p>
          <a:p>
            <a:pPr marL="0" indent="0">
              <a:buNone/>
            </a:pPr>
            <a:r>
              <a:rPr lang="it-IT" dirty="0"/>
              <a:t>Fu invitato alle nozze anche Gesù con i suoi discepoli. Venuto a mancare il vino,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la madre di Gesù gli disse: </a:t>
            </a:r>
            <a:r>
              <a:rPr lang="it-IT" dirty="0">
                <a:latin typeface="Franklin Gothic Heavy" panose="020B0903020102020204" pitchFamily="34" charset="0"/>
              </a:rPr>
              <a:t>«Non hanno vino».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E Gesù le rispose: «Donna, che vuoi da me?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Non è ancora giunta la mia ora».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Sua madre disse ai servitori: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«Qualsiasi cosa vi dica, fatela».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8116585" y="1859621"/>
            <a:ext cx="3976100" cy="4880225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6100" h="4880225">
                <a:moveTo>
                  <a:pt x="523982" y="748847"/>
                </a:moveTo>
                <a:cubicBezTo>
                  <a:pt x="691793" y="563912"/>
                  <a:pt x="580490" y="494678"/>
                  <a:pt x="873303" y="369870"/>
                </a:cubicBezTo>
                <a:cubicBezTo>
                  <a:pt x="1166116" y="245062"/>
                  <a:pt x="1792841" y="77251"/>
                  <a:pt x="2280863" y="0"/>
                </a:cubicBezTo>
                <a:cubicBezTo>
                  <a:pt x="3102795" y="150298"/>
                  <a:pt x="3390473" y="12921"/>
                  <a:pt x="3976100" y="605008"/>
                </a:cubicBezTo>
                <a:lnTo>
                  <a:pt x="3935003" y="4880225"/>
                </a:lnTo>
                <a:lnTo>
                  <a:pt x="0" y="4880225"/>
                </a:lnTo>
                <a:lnTo>
                  <a:pt x="0" y="1582221"/>
                </a:lnTo>
                <a:cubicBezTo>
                  <a:pt x="174661" y="1304430"/>
                  <a:pt x="10274" y="903348"/>
                  <a:pt x="523982" y="748847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182" r="-10444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4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400"/>
                            </p:stCondLst>
                            <p:childTnLst>
                              <p:par>
                                <p:cTn id="4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4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65" y="513708"/>
            <a:ext cx="10854158" cy="612339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N</a:t>
            </a:r>
            <a:r>
              <a:rPr lang="it-IT" dirty="0"/>
              <a:t>el primo mistero della luce abbiamo contemplato </a:t>
            </a:r>
            <a:br>
              <a:rPr lang="it-IT" dirty="0"/>
            </a:br>
            <a:r>
              <a:rPr lang="it-IT" dirty="0"/>
              <a:t>il Figlio di Dio. Ora il Figlio manifesta la sua gloria.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dirty="0"/>
              <a:t>Il contesto è una festa di  nozze, a sottolineare che Dio </a:t>
            </a:r>
            <a:br>
              <a:rPr lang="it-IT" dirty="0"/>
            </a:br>
            <a:r>
              <a:rPr lang="it-IT" dirty="0"/>
              <a:t>ha sposato l’umanità: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dirty="0"/>
              <a:t>una nuova umanità che si fonda e si rivela nell’amore. </a:t>
            </a: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dirty="0"/>
              <a:t>Maria, a questo svelamento, partecipa intercedendo </a:t>
            </a:r>
            <a:br>
              <a:rPr lang="it-IT" dirty="0"/>
            </a:br>
            <a:r>
              <a:rPr lang="it-IT" dirty="0"/>
              <a:t>affinché non manchi mai il vino della letizia.</a:t>
            </a:r>
          </a:p>
          <a:p>
            <a:pPr marL="0" indent="0" algn="r">
              <a:lnSpc>
                <a:spcPts val="2900"/>
              </a:lnSpc>
              <a:spcBef>
                <a:spcPts val="1000"/>
              </a:spcBef>
              <a:buNone/>
            </a:pPr>
            <a:r>
              <a:rPr lang="it-IT" sz="2600" i="1" dirty="0">
                <a:solidFill>
                  <a:srgbClr val="C00000"/>
                </a:solidFill>
              </a:rPr>
              <a:t>Preghiamo questa decina del Rosario chiedendo alla Vergine Maria </a:t>
            </a:r>
            <a:br>
              <a:rPr lang="it-IT" sz="2600" i="1" dirty="0">
                <a:solidFill>
                  <a:srgbClr val="C00000"/>
                </a:solidFill>
              </a:rPr>
            </a:br>
            <a:r>
              <a:rPr lang="it-IT" sz="2600" i="1" dirty="0">
                <a:solidFill>
                  <a:srgbClr val="C00000"/>
                </a:solidFill>
              </a:rPr>
              <a:t>di aiutarci ad accettare le cose della vita … come stanno: c’è sempre qualcosa che ci manca, c’è una nostalgia di gioia, di bontà, di bellezza. </a:t>
            </a:r>
            <a:br>
              <a:rPr lang="it-IT" sz="2600" i="1" dirty="0">
                <a:solidFill>
                  <a:srgbClr val="C00000"/>
                </a:solidFill>
              </a:rPr>
            </a:br>
            <a:r>
              <a:rPr lang="it-IT" sz="2600" i="1" dirty="0">
                <a:solidFill>
                  <a:srgbClr val="C00000"/>
                </a:solidFill>
              </a:rPr>
              <a:t>C’è un di più che cerco, che desidero ma che non so raggiungere da solo. Maria, come una madre, sa cogliere quando un figlio </a:t>
            </a:r>
            <a:br>
              <a:rPr lang="it-IT" sz="2600" i="1" dirty="0">
                <a:solidFill>
                  <a:srgbClr val="C00000"/>
                </a:solidFill>
              </a:rPr>
            </a:br>
            <a:r>
              <a:rPr lang="it-IT" sz="2600" i="1" dirty="0">
                <a:solidFill>
                  <a:srgbClr val="C00000"/>
                </a:solidFill>
              </a:rPr>
              <a:t>ha qualche difficoltà, così Maria è colei che guarda </a:t>
            </a:r>
            <a:br>
              <a:rPr lang="it-IT" sz="2600" i="1" dirty="0">
                <a:solidFill>
                  <a:srgbClr val="C00000"/>
                </a:solidFill>
              </a:rPr>
            </a:br>
            <a:r>
              <a:rPr lang="it-IT" sz="2600" i="1" dirty="0">
                <a:solidFill>
                  <a:srgbClr val="C00000"/>
                </a:solidFill>
              </a:rPr>
              <a:t>e con discrezione sa intervenire, per darci gioia e speranza.</a:t>
            </a:r>
          </a:p>
          <a:p>
            <a:pPr marL="0" indent="0" algn="r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50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512956"/>
            <a:ext cx="8950015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N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OSTRA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IGNORA,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unica speranza, noi ti supplichiamo: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illumina le nostre menti </a:t>
            </a:r>
            <a:br>
              <a:rPr lang="it-IT" dirty="0">
                <a:latin typeface="Franklin Gothic Heavy" panose="020B0903020102020204" pitchFamily="34" charset="0"/>
              </a:rPr>
            </a:br>
            <a:r>
              <a:rPr lang="it-IT" dirty="0"/>
              <a:t>con lo splendore della tua grazia,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purifica le nostre anime </a:t>
            </a:r>
            <a:br>
              <a:rPr lang="it-IT" dirty="0"/>
            </a:br>
            <a:r>
              <a:rPr lang="it-IT" dirty="0"/>
              <a:t>con il candore della tua purezza,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Heavy" panose="020B0903020102020204" pitchFamily="34" charset="0"/>
              </a:rPr>
              <a:t>riscalda i nostri cuori </a:t>
            </a:r>
            <a:br>
              <a:rPr lang="it-IT" dirty="0"/>
            </a:br>
            <a:r>
              <a:rPr lang="it-IT" dirty="0"/>
              <a:t>con il calore della tua visita.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La medicina della tua misericordia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guarisca le ferite del peccato</a:t>
            </a:r>
            <a:r>
              <a:rPr lang="it-IT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Così potremo giungere alla gloria della festa eterna, </a:t>
            </a:r>
            <a:br>
              <a:rPr lang="it-IT" dirty="0"/>
            </a:br>
            <a:r>
              <a:rPr lang="it-IT" dirty="0"/>
              <a:t>con l'aiuto di colui che volle nascere da te, </a:t>
            </a:r>
            <a:br>
              <a:rPr lang="it-IT" dirty="0"/>
            </a:br>
            <a:r>
              <a:rPr lang="it-IT" dirty="0"/>
              <a:t>o Vergine gloriosa. </a:t>
            </a: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  <a:latin typeface="Franklin Gothic Heavy" panose="020B0903020102020204" pitchFamily="34" charset="0"/>
              </a:rPr>
              <a:t>A lui onore e gloria per i secoli eterni. </a:t>
            </a:r>
            <a:r>
              <a:rPr lang="it-IT" dirty="0"/>
              <a:t>Amen. </a:t>
            </a:r>
          </a:p>
          <a:p>
            <a:endParaRPr lang="it-IT" dirty="0"/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342</TotalTime>
  <Words>1905</Words>
  <Application>Microsoft Office PowerPoint</Application>
  <PresentationFormat>Personalizzato</PresentationFormat>
  <Paragraphs>120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Arial</vt:lpstr>
      <vt:lpstr>Arrus Blk OSF BT</vt:lpstr>
      <vt:lpstr>Calibri</vt:lpstr>
      <vt:lpstr>Franklin Gothic Demi</vt:lpstr>
      <vt:lpstr>Franklin Gothic Heavy</vt:lpstr>
      <vt:lpstr>Franklin Gothic Medium</vt:lpstr>
      <vt:lpstr>Wingdings</vt:lpstr>
      <vt:lpstr>Tema di Office</vt:lpstr>
      <vt:lpstr>1_Tema di Office</vt:lpstr>
      <vt:lpstr>PREGHIERA  DEL  ROSARIO</vt:lpstr>
      <vt:lpstr>San Giovanni Paolo II  così scrive nell’Esortazione Apostolica  Rosarium Virginis Mariae: </vt:lpstr>
      <vt:lpstr>Presentazione standard di PowerPoint</vt:lpstr>
      <vt:lpstr>il BATTESIMO di Gesù al Giordano</vt:lpstr>
      <vt:lpstr>Presentazione standard di PowerPoint</vt:lpstr>
      <vt:lpstr>Preghiera</vt:lpstr>
      <vt:lpstr>A CANA Gesù trasforma l’acqua in vino</vt:lpstr>
      <vt:lpstr>Presentazione standard di PowerPoint</vt:lpstr>
      <vt:lpstr>Preghiera</vt:lpstr>
      <vt:lpstr>Gesù ANNUNCIA IL REGNO di Dio</vt:lpstr>
      <vt:lpstr>Presentazione standard di PowerPoint</vt:lpstr>
      <vt:lpstr>Preghiera</vt:lpstr>
      <vt:lpstr>Gesù si TRASFIGURA davanti ai discepoli</vt:lpstr>
      <vt:lpstr>Presentazione standard di PowerPoint</vt:lpstr>
      <vt:lpstr>Preghiera</vt:lpstr>
      <vt:lpstr>Gesù nell’ultima cena istituisce l’EUCARISTIA</vt:lpstr>
      <vt:lpstr>Presentazione standard di PowerPoint</vt:lpstr>
      <vt:lpstr>Preghiera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15</cp:revision>
  <dcterms:created xsi:type="dcterms:W3CDTF">2024-04-27T06:42:18Z</dcterms:created>
  <dcterms:modified xsi:type="dcterms:W3CDTF">2024-05-29T09:55:20Z</dcterms:modified>
</cp:coreProperties>
</file>